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9" r:id="rId3"/>
    <p:sldMasterId id="2147484475" r:id="rId4"/>
    <p:sldMasterId id="2147484495" r:id="rId5"/>
    <p:sldMasterId id="2147484546" r:id="rId6"/>
    <p:sldMasterId id="2147484588" r:id="rId7"/>
    <p:sldMasterId id="2147484615" r:id="rId8"/>
    <p:sldMasterId id="2147484628" r:id="rId9"/>
  </p:sldMasterIdLst>
  <p:notesMasterIdLst>
    <p:notesMasterId r:id="rId56"/>
  </p:notesMasterIdLst>
  <p:handoutMasterIdLst>
    <p:handoutMasterId r:id="rId57"/>
  </p:handoutMasterIdLst>
  <p:sldIdLst>
    <p:sldId id="1502" r:id="rId10"/>
    <p:sldId id="1693" r:id="rId11"/>
    <p:sldId id="1665" r:id="rId12"/>
    <p:sldId id="1666" r:id="rId13"/>
    <p:sldId id="1664" r:id="rId14"/>
    <p:sldId id="1624" r:id="rId15"/>
    <p:sldId id="1596" r:id="rId16"/>
    <p:sldId id="1637" r:id="rId17"/>
    <p:sldId id="1639" r:id="rId18"/>
    <p:sldId id="1622" r:id="rId19"/>
    <p:sldId id="1640" r:id="rId20"/>
    <p:sldId id="1644" r:id="rId21"/>
    <p:sldId id="1660" r:id="rId22"/>
    <p:sldId id="1661" r:id="rId23"/>
    <p:sldId id="1656" r:id="rId24"/>
    <p:sldId id="1657" r:id="rId25"/>
    <p:sldId id="1658" r:id="rId26"/>
    <p:sldId id="1659" r:id="rId27"/>
    <p:sldId id="1662" r:id="rId28"/>
    <p:sldId id="1643" r:id="rId29"/>
    <p:sldId id="1671" r:id="rId30"/>
    <p:sldId id="1672" r:id="rId31"/>
    <p:sldId id="1673" r:id="rId32"/>
    <p:sldId id="1674" r:id="rId33"/>
    <p:sldId id="1676" r:id="rId34"/>
    <p:sldId id="1677" r:id="rId35"/>
    <p:sldId id="1679" r:id="rId36"/>
    <p:sldId id="1680" r:id="rId37"/>
    <p:sldId id="1681" r:id="rId38"/>
    <p:sldId id="1696" r:id="rId39"/>
    <p:sldId id="1685" r:id="rId40"/>
    <p:sldId id="1686" r:id="rId41"/>
    <p:sldId id="1689" r:id="rId42"/>
    <p:sldId id="1652" r:id="rId43"/>
    <p:sldId id="1690" r:id="rId44"/>
    <p:sldId id="1655" r:id="rId45"/>
    <p:sldId id="1695" r:id="rId46"/>
    <p:sldId id="1667" r:id="rId47"/>
    <p:sldId id="1668" r:id="rId48"/>
    <p:sldId id="1692" r:id="rId49"/>
    <p:sldId id="1606" r:id="rId50"/>
    <p:sldId id="1691" r:id="rId51"/>
    <p:sldId id="1641" r:id="rId52"/>
    <p:sldId id="1634" r:id="rId53"/>
    <p:sldId id="1635" r:id="rId54"/>
    <p:sldId id="1636"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Christos Matskas" initials="CM" lastIdx="17" clrIdx="4">
    <p:extLst>
      <p:ext uri="{19B8F6BF-5375-455C-9EA6-DF929625EA0E}">
        <p15:presenceInfo xmlns:p15="http://schemas.microsoft.com/office/powerpoint/2012/main" userId="2b548a1b-e0ab-49b8-a683-ebd48b4e71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3.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6.xml"/><Relationship Id="rId51" Type="http://schemas.openxmlformats.org/officeDocument/2006/relationships/slide" Target="slides/slide42.xml"/><Relationship Id="rId3"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Master" Target="slideMasters/slideMaster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03530-CC57-4515-BBD2-69960E37B41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3A4ECC5-44CC-46D3-99B9-F10F0D5F5C36}">
      <dgm:prSet phldrT="[Text]" custT="1"/>
      <dgm:spPr>
        <a:xfrm>
          <a:off x="992" y="194137"/>
          <a:ext cx="3869531" cy="2321718"/>
        </a:xfrm>
        <a:prstGeom prst="rect">
          <a:avLst/>
        </a:prstGeom>
        <a:solidFill>
          <a:srgbClr val="002050">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Monitor</a:t>
          </a:r>
        </a:p>
        <a:p>
          <a:pPr algn="l">
            <a:buNone/>
          </a:pPr>
          <a:r>
            <a:rPr lang="en-US" sz="3200">
              <a:solidFill>
                <a:srgbClr val="FFFFFF"/>
              </a:solidFill>
              <a:latin typeface="Segoe UI Semilight"/>
              <a:ea typeface="+mn-ea"/>
              <a:cs typeface="+mn-cs"/>
            </a:rPr>
            <a:t>What is my app doing?</a:t>
          </a:r>
          <a:endParaRPr lang="en-US" sz="3900">
            <a:solidFill>
              <a:srgbClr val="FFFFFF"/>
            </a:solidFill>
            <a:latin typeface="Segoe UI Semilight"/>
            <a:ea typeface="+mn-ea"/>
            <a:cs typeface="+mn-cs"/>
          </a:endParaRPr>
        </a:p>
      </dgm:t>
    </dgm:pt>
    <dgm:pt modelId="{63AC7052-E467-42B0-8007-234629983A64}" type="parTrans" cxnId="{93B06201-9700-4376-9BB5-28C0B93580C9}">
      <dgm:prSet/>
      <dgm:spPr/>
      <dgm:t>
        <a:bodyPr/>
        <a:lstStyle/>
        <a:p>
          <a:endParaRPr lang="en-US"/>
        </a:p>
      </dgm:t>
    </dgm:pt>
    <dgm:pt modelId="{35221B8A-BFF0-4B4F-84DE-96219DECD19F}" type="sibTrans" cxnId="{93B06201-9700-4376-9BB5-28C0B93580C9}">
      <dgm:prSet/>
      <dgm:spPr/>
      <dgm:t>
        <a:bodyPr/>
        <a:lstStyle/>
        <a:p>
          <a:endParaRPr lang="en-US"/>
        </a:p>
      </dgm:t>
    </dgm:pt>
    <dgm:pt modelId="{D9719AE6-6416-4F68-AD51-DA83FA9A76C4}">
      <dgm:prSet phldrT="[Text]" custT="1"/>
      <dgm:spPr>
        <a:xfrm>
          <a:off x="4257476" y="194137"/>
          <a:ext cx="3869531" cy="2321718"/>
        </a:xfrm>
        <a:prstGeom prst="rect">
          <a:avLst/>
        </a:prstGeom>
        <a:solidFill>
          <a:srgbClr val="002050">
            <a:hueOff val="-452313"/>
            <a:satOff val="0"/>
            <a:lumOff val="10588"/>
            <a:alphaOff val="0"/>
          </a:srgb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Alert</a:t>
          </a:r>
        </a:p>
        <a:p>
          <a:pPr algn="l">
            <a:buNone/>
          </a:pPr>
          <a:r>
            <a:rPr lang="en-US" sz="3200">
              <a:solidFill>
                <a:srgbClr val="FFFFFF"/>
              </a:solidFill>
              <a:latin typeface="Segoe UI Semilight"/>
              <a:ea typeface="+mn-ea"/>
              <a:cs typeface="+mn-cs"/>
            </a:rPr>
            <a:t>Is my app unhealthy?</a:t>
          </a:r>
        </a:p>
      </dgm:t>
    </dgm:pt>
    <dgm:pt modelId="{35982073-54A9-4830-A5F1-C10D9E852E37}" type="parTrans" cxnId="{1392BDAA-E00E-4EA8-B75A-415A3650F646}">
      <dgm:prSet/>
      <dgm:spPr/>
      <dgm:t>
        <a:bodyPr/>
        <a:lstStyle/>
        <a:p>
          <a:endParaRPr lang="en-US"/>
        </a:p>
      </dgm:t>
    </dgm:pt>
    <dgm:pt modelId="{7E9369BB-7255-40DF-8A66-CC3A881E67C8}" type="sibTrans" cxnId="{1392BDAA-E00E-4EA8-B75A-415A3650F646}">
      <dgm:prSet/>
      <dgm:spPr/>
      <dgm:t>
        <a:bodyPr/>
        <a:lstStyle/>
        <a:p>
          <a:endParaRPr lang="en-US"/>
        </a:p>
      </dgm:t>
    </dgm:pt>
    <dgm:pt modelId="{80DEED94-319E-4996-AE26-454038FFEBAE}">
      <dgm:prSet phldrT="[Text]" custT="1"/>
      <dgm:spPr>
        <a:xfrm>
          <a:off x="992" y="2902809"/>
          <a:ext cx="3869531" cy="2321718"/>
        </a:xfrm>
        <a:prstGeom prst="rect">
          <a:avLst/>
        </a:prstGeom>
        <a:solidFill>
          <a:srgbClr val="002050">
            <a:hueOff val="-904625"/>
            <a:satOff val="0"/>
            <a:lumOff val="21177"/>
            <a:alphaOff val="0"/>
          </a:srgb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Diagnose</a:t>
          </a:r>
        </a:p>
        <a:p>
          <a:pPr algn="l">
            <a:buNone/>
          </a:pPr>
          <a:r>
            <a:rPr lang="en-US" sz="3200">
              <a:solidFill>
                <a:srgbClr val="FFFFFF"/>
              </a:solidFill>
              <a:latin typeface="Segoe UI Semilight"/>
              <a:ea typeface="+mn-ea"/>
              <a:cs typeface="+mn-cs"/>
            </a:rPr>
            <a:t>Why is it unhealthy?</a:t>
          </a:r>
        </a:p>
      </dgm:t>
    </dgm:pt>
    <dgm:pt modelId="{35724FCD-B6CB-41A0-BEB7-7EFDBA760B46}" type="parTrans" cxnId="{3229EB17-A78A-4034-84AB-497486C89DDD}">
      <dgm:prSet/>
      <dgm:spPr/>
      <dgm:t>
        <a:bodyPr/>
        <a:lstStyle/>
        <a:p>
          <a:endParaRPr lang="en-US"/>
        </a:p>
      </dgm:t>
    </dgm:pt>
    <dgm:pt modelId="{2407B22E-AB38-42C1-AB09-22D9564BE2AF}" type="sibTrans" cxnId="{3229EB17-A78A-4034-84AB-497486C89DDD}">
      <dgm:prSet/>
      <dgm:spPr/>
      <dgm:t>
        <a:bodyPr/>
        <a:lstStyle/>
        <a:p>
          <a:endParaRPr lang="en-US"/>
        </a:p>
      </dgm:t>
    </dgm:pt>
    <dgm:pt modelId="{A401AB1C-194C-475B-8187-DCA1DF721A3E}">
      <dgm:prSet phldrT="[Text]" custT="1"/>
      <dgm:spPr>
        <a:xfrm>
          <a:off x="4257476" y="2902809"/>
          <a:ext cx="3869531" cy="2321718"/>
        </a:xfrm>
        <a:prstGeom prst="rect">
          <a:avLst/>
        </a:prstGeom>
        <a:solidFill>
          <a:schemeClr val="accent4">
            <a:lumMod val="60000"/>
            <a:lumOff val="40000"/>
          </a:schemeClr>
        </a:solidFill>
        <a:ln w="10795" cap="flat" cmpd="sng" algn="ctr">
          <a:solidFill>
            <a:srgbClr val="FFFFFF">
              <a:hueOff val="0"/>
              <a:satOff val="0"/>
              <a:lumOff val="0"/>
              <a:alphaOff val="0"/>
            </a:srgbClr>
          </a:solidFill>
          <a:prstDash val="solid"/>
        </a:ln>
        <a:effectLst/>
      </dgm:spPr>
      <dgm:t>
        <a:bodyPr/>
        <a:lstStyle/>
        <a:p>
          <a:pPr algn="l">
            <a:buNone/>
          </a:pPr>
          <a:r>
            <a:rPr lang="en-US" sz="3900">
              <a:solidFill>
                <a:srgbClr val="FFFFFF"/>
              </a:solidFill>
              <a:latin typeface="Segoe UI Semilight"/>
              <a:ea typeface="+mn-ea"/>
              <a:cs typeface="+mn-cs"/>
            </a:rPr>
            <a:t>Learn</a:t>
          </a:r>
        </a:p>
        <a:p>
          <a:pPr algn="l">
            <a:buNone/>
          </a:pPr>
          <a:r>
            <a:rPr lang="en-US" sz="3200">
              <a:solidFill>
                <a:srgbClr val="FFFFFF"/>
              </a:solidFill>
              <a:latin typeface="Segoe UI Semilight"/>
              <a:ea typeface="+mn-ea"/>
              <a:cs typeface="+mn-cs"/>
            </a:rPr>
            <a:t>What </a:t>
          </a:r>
          <a:r>
            <a:rPr lang="en-US" sz="3200" i="1">
              <a:solidFill>
                <a:srgbClr val="FFFFFF"/>
              </a:solidFill>
              <a:latin typeface="Segoe UI Semilight"/>
              <a:ea typeface="+mn-ea"/>
              <a:cs typeface="+mn-cs"/>
            </a:rPr>
            <a:t>was</a:t>
          </a:r>
          <a:r>
            <a:rPr lang="en-US" sz="3200">
              <a:solidFill>
                <a:srgbClr val="FFFFFF"/>
              </a:solidFill>
              <a:latin typeface="Segoe UI Semilight"/>
              <a:ea typeface="+mn-ea"/>
              <a:cs typeface="+mn-cs"/>
            </a:rPr>
            <a:t> my app doing?</a:t>
          </a:r>
        </a:p>
      </dgm:t>
    </dgm:pt>
    <dgm:pt modelId="{5C268F4A-B486-4BD7-9A60-2906E7859C50}" type="parTrans" cxnId="{1F10F7D8-C4A8-4DAD-BBC9-EBC83B0B7B8F}">
      <dgm:prSet/>
      <dgm:spPr/>
      <dgm:t>
        <a:bodyPr/>
        <a:lstStyle/>
        <a:p>
          <a:endParaRPr lang="en-US"/>
        </a:p>
      </dgm:t>
    </dgm:pt>
    <dgm:pt modelId="{32398D68-2725-48A3-B46D-E9B74FA48722}" type="sibTrans" cxnId="{1F10F7D8-C4A8-4DAD-BBC9-EBC83B0B7B8F}">
      <dgm:prSet/>
      <dgm:spPr/>
      <dgm:t>
        <a:bodyPr/>
        <a:lstStyle/>
        <a:p>
          <a:endParaRPr lang="en-US"/>
        </a:p>
      </dgm:t>
    </dgm:pt>
    <dgm:pt modelId="{F76B2174-5D63-475E-A97D-15E8ED50F4BC}" type="pres">
      <dgm:prSet presAssocID="{79203530-CC57-4515-BBD2-69960E37B416}" presName="diagram" presStyleCnt="0">
        <dgm:presLayoutVars>
          <dgm:dir/>
          <dgm:resizeHandles val="exact"/>
        </dgm:presLayoutVars>
      </dgm:prSet>
      <dgm:spPr/>
    </dgm:pt>
    <dgm:pt modelId="{183C10AD-BA0B-4E77-93F6-F8A3C7733861}" type="pres">
      <dgm:prSet presAssocID="{83A4ECC5-44CC-46D3-99B9-F10F0D5F5C36}" presName="node" presStyleLbl="node1" presStyleIdx="0" presStyleCnt="4">
        <dgm:presLayoutVars>
          <dgm:bulletEnabled val="1"/>
        </dgm:presLayoutVars>
      </dgm:prSet>
      <dgm:spPr/>
    </dgm:pt>
    <dgm:pt modelId="{945839C6-6C97-4B38-AB9D-C3CD7960B525}" type="pres">
      <dgm:prSet presAssocID="{35221B8A-BFF0-4B4F-84DE-96219DECD19F}" presName="sibTrans" presStyleCnt="0"/>
      <dgm:spPr/>
    </dgm:pt>
    <dgm:pt modelId="{D0A95209-4A64-4A42-AA5D-06C79116F6D8}" type="pres">
      <dgm:prSet presAssocID="{D9719AE6-6416-4F68-AD51-DA83FA9A76C4}" presName="node" presStyleLbl="node1" presStyleIdx="1" presStyleCnt="4">
        <dgm:presLayoutVars>
          <dgm:bulletEnabled val="1"/>
        </dgm:presLayoutVars>
      </dgm:prSet>
      <dgm:spPr/>
    </dgm:pt>
    <dgm:pt modelId="{604DB77E-7209-4508-90B3-C50CBF5C4B2B}" type="pres">
      <dgm:prSet presAssocID="{7E9369BB-7255-40DF-8A66-CC3A881E67C8}" presName="sibTrans" presStyleCnt="0"/>
      <dgm:spPr/>
    </dgm:pt>
    <dgm:pt modelId="{35C23B7F-BD5B-4D33-9DC7-5320A83978CC}" type="pres">
      <dgm:prSet presAssocID="{80DEED94-319E-4996-AE26-454038FFEBAE}" presName="node" presStyleLbl="node1" presStyleIdx="2" presStyleCnt="4" custLinFactNeighborX="-149" custLinFactNeighborY="627">
        <dgm:presLayoutVars>
          <dgm:bulletEnabled val="1"/>
        </dgm:presLayoutVars>
      </dgm:prSet>
      <dgm:spPr/>
    </dgm:pt>
    <dgm:pt modelId="{62F14473-E140-4719-A460-77A7FC66C49F}" type="pres">
      <dgm:prSet presAssocID="{2407B22E-AB38-42C1-AB09-22D9564BE2AF}" presName="sibTrans" presStyleCnt="0"/>
      <dgm:spPr/>
    </dgm:pt>
    <dgm:pt modelId="{2D0C97DD-E6DA-408F-A432-D5FB4A85ACAF}" type="pres">
      <dgm:prSet presAssocID="{A401AB1C-194C-475B-8187-DCA1DF721A3E}" presName="node" presStyleLbl="node1" presStyleIdx="3" presStyleCnt="4">
        <dgm:presLayoutVars>
          <dgm:bulletEnabled val="1"/>
        </dgm:presLayoutVars>
      </dgm:prSet>
      <dgm:spPr/>
    </dgm:pt>
  </dgm:ptLst>
  <dgm:cxnLst>
    <dgm:cxn modelId="{93B06201-9700-4376-9BB5-28C0B93580C9}" srcId="{79203530-CC57-4515-BBD2-69960E37B416}" destId="{83A4ECC5-44CC-46D3-99B9-F10F0D5F5C36}" srcOrd="0" destOrd="0" parTransId="{63AC7052-E467-42B0-8007-234629983A64}" sibTransId="{35221B8A-BFF0-4B4F-84DE-96219DECD19F}"/>
    <dgm:cxn modelId="{3229EB17-A78A-4034-84AB-497486C89DDD}" srcId="{79203530-CC57-4515-BBD2-69960E37B416}" destId="{80DEED94-319E-4996-AE26-454038FFEBAE}" srcOrd="2" destOrd="0" parTransId="{35724FCD-B6CB-41A0-BEB7-7EFDBA760B46}" sibTransId="{2407B22E-AB38-42C1-AB09-22D9564BE2AF}"/>
    <dgm:cxn modelId="{B5200F39-AF15-4CDF-8932-141D9509EE9F}" type="presOf" srcId="{83A4ECC5-44CC-46D3-99B9-F10F0D5F5C36}" destId="{183C10AD-BA0B-4E77-93F6-F8A3C7733861}" srcOrd="0" destOrd="0" presId="urn:microsoft.com/office/officeart/2005/8/layout/default"/>
    <dgm:cxn modelId="{0CBD253D-1C53-47F0-A0EF-23B99AAA0486}" type="presOf" srcId="{79203530-CC57-4515-BBD2-69960E37B416}" destId="{F76B2174-5D63-475E-A97D-15E8ED50F4BC}" srcOrd="0" destOrd="0" presId="urn:microsoft.com/office/officeart/2005/8/layout/default"/>
    <dgm:cxn modelId="{AE266466-09D5-4AE7-8EEA-818C729EE39F}" type="presOf" srcId="{D9719AE6-6416-4F68-AD51-DA83FA9A76C4}" destId="{D0A95209-4A64-4A42-AA5D-06C79116F6D8}" srcOrd="0" destOrd="0" presId="urn:microsoft.com/office/officeart/2005/8/layout/default"/>
    <dgm:cxn modelId="{B8268672-907D-4A05-97FF-9524C1E44B63}" type="presOf" srcId="{80DEED94-319E-4996-AE26-454038FFEBAE}" destId="{35C23B7F-BD5B-4D33-9DC7-5320A83978CC}" srcOrd="0" destOrd="0" presId="urn:microsoft.com/office/officeart/2005/8/layout/default"/>
    <dgm:cxn modelId="{17A0DBA6-C800-41EB-BC2F-D663371CEFDB}" type="presOf" srcId="{A401AB1C-194C-475B-8187-DCA1DF721A3E}" destId="{2D0C97DD-E6DA-408F-A432-D5FB4A85ACAF}" srcOrd="0" destOrd="0" presId="urn:microsoft.com/office/officeart/2005/8/layout/default"/>
    <dgm:cxn modelId="{1392BDAA-E00E-4EA8-B75A-415A3650F646}" srcId="{79203530-CC57-4515-BBD2-69960E37B416}" destId="{D9719AE6-6416-4F68-AD51-DA83FA9A76C4}" srcOrd="1" destOrd="0" parTransId="{35982073-54A9-4830-A5F1-C10D9E852E37}" sibTransId="{7E9369BB-7255-40DF-8A66-CC3A881E67C8}"/>
    <dgm:cxn modelId="{1F10F7D8-C4A8-4DAD-BBC9-EBC83B0B7B8F}" srcId="{79203530-CC57-4515-BBD2-69960E37B416}" destId="{A401AB1C-194C-475B-8187-DCA1DF721A3E}" srcOrd="3" destOrd="0" parTransId="{5C268F4A-B486-4BD7-9A60-2906E7859C50}" sibTransId="{32398D68-2725-48A3-B46D-E9B74FA48722}"/>
    <dgm:cxn modelId="{38A8A036-17CD-4E77-9833-6741A719328D}" type="presParOf" srcId="{F76B2174-5D63-475E-A97D-15E8ED50F4BC}" destId="{183C10AD-BA0B-4E77-93F6-F8A3C7733861}" srcOrd="0" destOrd="0" presId="urn:microsoft.com/office/officeart/2005/8/layout/default"/>
    <dgm:cxn modelId="{EE9D0B0C-5366-4AD8-8C11-E07E8E70914A}" type="presParOf" srcId="{F76B2174-5D63-475E-A97D-15E8ED50F4BC}" destId="{945839C6-6C97-4B38-AB9D-C3CD7960B525}" srcOrd="1" destOrd="0" presId="urn:microsoft.com/office/officeart/2005/8/layout/default"/>
    <dgm:cxn modelId="{F7CDCF35-64DB-43E2-9D0E-AEA4C06C8970}" type="presParOf" srcId="{F76B2174-5D63-475E-A97D-15E8ED50F4BC}" destId="{D0A95209-4A64-4A42-AA5D-06C79116F6D8}" srcOrd="2" destOrd="0" presId="urn:microsoft.com/office/officeart/2005/8/layout/default"/>
    <dgm:cxn modelId="{0CCF8F46-7AAB-47BE-8732-A19325F9810A}" type="presParOf" srcId="{F76B2174-5D63-475E-A97D-15E8ED50F4BC}" destId="{604DB77E-7209-4508-90B3-C50CBF5C4B2B}" srcOrd="3" destOrd="0" presId="urn:microsoft.com/office/officeart/2005/8/layout/default"/>
    <dgm:cxn modelId="{7D793369-39EE-4D75-991E-FB87F45B1DF4}" type="presParOf" srcId="{F76B2174-5D63-475E-A97D-15E8ED50F4BC}" destId="{35C23B7F-BD5B-4D33-9DC7-5320A83978CC}" srcOrd="4" destOrd="0" presId="urn:microsoft.com/office/officeart/2005/8/layout/default"/>
    <dgm:cxn modelId="{6147F830-E47F-4871-8D38-719D58E1FA01}" type="presParOf" srcId="{F76B2174-5D63-475E-A97D-15E8ED50F4BC}" destId="{62F14473-E140-4719-A460-77A7FC66C49F}" srcOrd="5" destOrd="0" presId="urn:microsoft.com/office/officeart/2005/8/layout/default"/>
    <dgm:cxn modelId="{2ED7E491-83B5-4838-BEA6-0F5EED90633A}" type="presParOf" srcId="{F76B2174-5D63-475E-A97D-15E8ED50F4BC}" destId="{2D0C97DD-E6DA-408F-A432-D5FB4A85ACA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C10AD-BA0B-4E77-93F6-F8A3C7733861}">
      <dsp:nvSpPr>
        <dsp:cNvPr id="0" name=""/>
        <dsp:cNvSpPr/>
      </dsp:nvSpPr>
      <dsp:spPr>
        <a:xfrm>
          <a:off x="992" y="194109"/>
          <a:ext cx="3868982" cy="2321389"/>
        </a:xfrm>
        <a:prstGeom prst="rect">
          <a:avLst/>
        </a:prstGeom>
        <a:solidFill>
          <a:srgbClr val="00205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Monitor</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What is my app doing?</a:t>
          </a:r>
          <a:endParaRPr lang="en-US" sz="3900" kern="1200">
            <a:solidFill>
              <a:srgbClr val="FFFFFF"/>
            </a:solidFill>
            <a:latin typeface="Segoe UI Semilight"/>
            <a:ea typeface="+mn-ea"/>
            <a:cs typeface="+mn-cs"/>
          </a:endParaRPr>
        </a:p>
      </dsp:txBody>
      <dsp:txXfrm>
        <a:off x="992" y="194109"/>
        <a:ext cx="3868982" cy="2321389"/>
      </dsp:txXfrm>
    </dsp:sp>
    <dsp:sp modelId="{D0A95209-4A64-4A42-AA5D-06C79116F6D8}">
      <dsp:nvSpPr>
        <dsp:cNvPr id="0" name=""/>
        <dsp:cNvSpPr/>
      </dsp:nvSpPr>
      <dsp:spPr>
        <a:xfrm>
          <a:off x="4256873" y="194109"/>
          <a:ext cx="3868982" cy="2321389"/>
        </a:xfrm>
        <a:prstGeom prst="rect">
          <a:avLst/>
        </a:prstGeom>
        <a:solidFill>
          <a:srgbClr val="002050">
            <a:hueOff val="-452313"/>
            <a:satOff val="0"/>
            <a:lumOff val="10588"/>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Alert</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Is my app unhealthy?</a:t>
          </a:r>
        </a:p>
      </dsp:txBody>
      <dsp:txXfrm>
        <a:off x="4256873" y="194109"/>
        <a:ext cx="3868982" cy="2321389"/>
      </dsp:txXfrm>
    </dsp:sp>
    <dsp:sp modelId="{35C23B7F-BD5B-4D33-9DC7-5320A83978CC}">
      <dsp:nvSpPr>
        <dsp:cNvPr id="0" name=""/>
        <dsp:cNvSpPr/>
      </dsp:nvSpPr>
      <dsp:spPr>
        <a:xfrm>
          <a:off x="0" y="2916952"/>
          <a:ext cx="3868982" cy="2321389"/>
        </a:xfrm>
        <a:prstGeom prst="rect">
          <a:avLst/>
        </a:prstGeom>
        <a:solidFill>
          <a:srgbClr val="002050">
            <a:hueOff val="-904625"/>
            <a:satOff val="0"/>
            <a:lumOff val="2117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Diagnose</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Why is it unhealthy?</a:t>
          </a:r>
        </a:p>
      </dsp:txBody>
      <dsp:txXfrm>
        <a:off x="0" y="2916952"/>
        <a:ext cx="3868982" cy="2321389"/>
      </dsp:txXfrm>
    </dsp:sp>
    <dsp:sp modelId="{2D0C97DD-E6DA-408F-A432-D5FB4A85ACAF}">
      <dsp:nvSpPr>
        <dsp:cNvPr id="0" name=""/>
        <dsp:cNvSpPr/>
      </dsp:nvSpPr>
      <dsp:spPr>
        <a:xfrm>
          <a:off x="4256873" y="2902397"/>
          <a:ext cx="3868982" cy="2321389"/>
        </a:xfrm>
        <a:prstGeom prst="rect">
          <a:avLst/>
        </a:prstGeom>
        <a:solidFill>
          <a:schemeClr val="accent4">
            <a:lumMod val="60000"/>
            <a:lumOff val="40000"/>
          </a:scheme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solidFill>
                <a:srgbClr val="FFFFFF"/>
              </a:solidFill>
              <a:latin typeface="Segoe UI Semilight"/>
              <a:ea typeface="+mn-ea"/>
              <a:cs typeface="+mn-cs"/>
            </a:rPr>
            <a:t>Learn</a:t>
          </a:r>
        </a:p>
        <a:p>
          <a:pPr marL="0" lvl="0" indent="0" algn="l" defTabSz="1733550">
            <a:lnSpc>
              <a:spcPct val="90000"/>
            </a:lnSpc>
            <a:spcBef>
              <a:spcPct val="0"/>
            </a:spcBef>
            <a:spcAft>
              <a:spcPct val="35000"/>
            </a:spcAft>
            <a:buNone/>
          </a:pPr>
          <a:r>
            <a:rPr lang="en-US" sz="3200" kern="1200">
              <a:solidFill>
                <a:srgbClr val="FFFFFF"/>
              </a:solidFill>
              <a:latin typeface="Segoe UI Semilight"/>
              <a:ea typeface="+mn-ea"/>
              <a:cs typeface="+mn-cs"/>
            </a:rPr>
            <a:t>What </a:t>
          </a:r>
          <a:r>
            <a:rPr lang="en-US" sz="3200" i="1" kern="1200">
              <a:solidFill>
                <a:srgbClr val="FFFFFF"/>
              </a:solidFill>
              <a:latin typeface="Segoe UI Semilight"/>
              <a:ea typeface="+mn-ea"/>
              <a:cs typeface="+mn-cs"/>
            </a:rPr>
            <a:t>was</a:t>
          </a:r>
          <a:r>
            <a:rPr lang="en-US" sz="3200" kern="1200">
              <a:solidFill>
                <a:srgbClr val="FFFFFF"/>
              </a:solidFill>
              <a:latin typeface="Segoe UI Semilight"/>
              <a:ea typeface="+mn-ea"/>
              <a:cs typeface="+mn-cs"/>
            </a:rPr>
            <a:t> my app doing?</a:t>
          </a:r>
        </a:p>
      </dsp:txBody>
      <dsp:txXfrm>
        <a:off x="4256873" y="2902397"/>
        <a:ext cx="3868982" cy="23213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4/16/2018 10:18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4/16/2018 10:18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4/16/2018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4/16/2018 10:19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8728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 monitoring important”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3767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6609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46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56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450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026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41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9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9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115E9C-87C8-4E38-9641-EDC317EC4BD9}" type="slidenum">
              <a:rPr lang="en-US" smtClean="0"/>
              <a:t>2</a:t>
            </a:fld>
            <a:endParaRPr lang="en-US"/>
          </a:p>
        </p:txBody>
      </p:sp>
    </p:spTree>
    <p:extLst>
      <p:ext uri="{BB962C8B-B14F-4D97-AF65-F5344CB8AC3E}">
        <p14:creationId xmlns:p14="http://schemas.microsoft.com/office/powerpoint/2010/main" val="375717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13062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Durable Functions is an Azure Functions extension that enables long-running, stateful serverless operations. With Durable Functions, you can coordinate complex functions workflows in a single C# function. </a:t>
            </a:r>
          </a:p>
        </p:txBody>
      </p:sp>
      <p:sp>
        <p:nvSpPr>
          <p:cNvPr id="4" name="Slide Number Placeholder 3"/>
          <p:cNvSpPr>
            <a:spLocks noGrp="1"/>
          </p:cNvSpPr>
          <p:nvPr>
            <p:ph type="sldNum" sz="quarter" idx="10"/>
          </p:nvPr>
        </p:nvSpPr>
        <p:spPr/>
        <p:txBody>
          <a:bodyPr/>
          <a:lstStyle/>
          <a:p>
            <a:fld id="{41115E9C-87C8-4E38-9641-EDC317EC4BD9}" type="slidenum">
              <a:rPr lang="en-US" smtClean="0"/>
              <a:t>21</a:t>
            </a:fld>
            <a:endParaRPr lang="en-US"/>
          </a:p>
        </p:txBody>
      </p:sp>
    </p:spTree>
    <p:extLst>
      <p:ext uri="{BB962C8B-B14F-4D97-AF65-F5344CB8AC3E}">
        <p14:creationId xmlns:p14="http://schemas.microsoft.com/office/powerpoint/2010/main" val="3665374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115E9C-87C8-4E38-9641-EDC317EC4BD9}" type="slidenum">
              <a:rPr lang="en-US" smtClean="0"/>
              <a:t>22</a:t>
            </a:fld>
            <a:endParaRPr lang="en-US"/>
          </a:p>
        </p:txBody>
      </p:sp>
    </p:spTree>
    <p:extLst>
      <p:ext uri="{BB962C8B-B14F-4D97-AF65-F5344CB8AC3E}">
        <p14:creationId xmlns:p14="http://schemas.microsoft.com/office/powerpoint/2010/main" val="900098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Activity Functions are functions as you’re used to them. There are no restrictions on what they can do (apart from those on all functions.) In a Durable Function orchestration, the bulk of the work takes place here.</a:t>
            </a:r>
          </a:p>
        </p:txBody>
      </p:sp>
      <p:sp>
        <p:nvSpPr>
          <p:cNvPr id="4" name="Slide Number Placeholder 3"/>
          <p:cNvSpPr>
            <a:spLocks noGrp="1"/>
          </p:cNvSpPr>
          <p:nvPr>
            <p:ph type="sldNum" sz="quarter" idx="10"/>
          </p:nvPr>
        </p:nvSpPr>
        <p:spPr/>
        <p:txBody>
          <a:bodyPr/>
          <a:lstStyle/>
          <a:p>
            <a:fld id="{41115E9C-87C8-4E38-9641-EDC317EC4BD9}" type="slidenum">
              <a:rPr lang="en-US" smtClean="0"/>
              <a:t>23</a:t>
            </a:fld>
            <a:endParaRPr lang="en-US"/>
          </a:p>
        </p:txBody>
      </p:sp>
    </p:spTree>
    <p:extLst>
      <p:ext uri="{BB962C8B-B14F-4D97-AF65-F5344CB8AC3E}">
        <p14:creationId xmlns:p14="http://schemas.microsoft.com/office/powerpoint/2010/main" val="1158149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Functions are special to the Durable Functions extension. An orchestration function coordinates the calling of one or more activity functions. It’s where you define your workflow.</a:t>
            </a:r>
          </a:p>
          <a:p>
            <a:endParaRPr lang="en-US"/>
          </a:p>
          <a:p>
            <a:r>
              <a:rPr lang="en-US"/>
              <a:t>An orchestrator function can call other functions synchronously or asynchronously. Whenever an await instruction is encountered, the orchestrator function will automatically checkpoint its progress. This way, if the process or VM your function is running on recycles or reboots, local state isn’t lost.</a:t>
            </a:r>
          </a:p>
          <a:p>
            <a:endParaRPr lang="en-US"/>
          </a:p>
          <a:p>
            <a:r>
              <a:rPr lang="en-US"/>
              <a:t>The example onscreen is simple for the sake of space, but as we’ll see in later examples, orchestrator functions can define complex workflows including:</a:t>
            </a:r>
          </a:p>
          <a:p>
            <a:pPr marL="171450" indent="-171450">
              <a:buFont typeface="Arial" panose="020B0604020202020204" pitchFamily="34" charset="0"/>
              <a:buChar char="•"/>
            </a:pPr>
            <a:r>
              <a:rPr lang="en-US"/>
              <a:t>Flow control and branching logic</a:t>
            </a:r>
          </a:p>
          <a:p>
            <a:pPr marL="171450" indent="-171450">
              <a:buFont typeface="Arial" panose="020B0604020202020204" pitchFamily="34" charset="0"/>
              <a:buChar char="•"/>
            </a:pPr>
            <a:r>
              <a:rPr lang="en-US"/>
              <a:t>Infinite loops</a:t>
            </a:r>
          </a:p>
          <a:p>
            <a:pPr marL="171450" indent="-171450">
              <a:buFont typeface="Arial" panose="020B0604020202020204" pitchFamily="34" charset="0"/>
              <a:buChar char="•"/>
            </a:pPr>
            <a:r>
              <a:rPr lang="en-US"/>
              <a:t>Error handling</a:t>
            </a:r>
          </a:p>
        </p:txBody>
      </p:sp>
      <p:sp>
        <p:nvSpPr>
          <p:cNvPr id="4" name="Slide Number Placeholder 3"/>
          <p:cNvSpPr>
            <a:spLocks noGrp="1"/>
          </p:cNvSpPr>
          <p:nvPr>
            <p:ph type="sldNum" sz="quarter" idx="10"/>
          </p:nvPr>
        </p:nvSpPr>
        <p:spPr/>
        <p:txBody>
          <a:bodyPr/>
          <a:lstStyle/>
          <a:p>
            <a:fld id="{41115E9C-87C8-4E38-9641-EDC317EC4BD9}" type="slidenum">
              <a:rPr lang="en-US" smtClean="0"/>
              <a:t>24</a:t>
            </a:fld>
            <a:endParaRPr lang="en-US"/>
          </a:p>
        </p:txBody>
      </p:sp>
    </p:spTree>
    <p:extLst>
      <p:ext uri="{BB962C8B-B14F-4D97-AF65-F5344CB8AC3E}">
        <p14:creationId xmlns:p14="http://schemas.microsoft.com/office/powerpoint/2010/main" val="2857880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Orchestrator functions maintain their state using a cloud design pattern called Event Sourcing. Instead of storing a single state, they store an execution history, or an append-only record of actions taken by the orchestration.</a:t>
            </a:r>
          </a:p>
          <a:p>
            <a:endParaRPr lang="en-US"/>
          </a:p>
          <a:p>
            <a:r>
              <a:rPr lang="en-US"/>
              <a:t>Orchestrator functions add to the execution history when they encounter an await statement, schedule the requested </a:t>
            </a:r>
            <a:r>
              <a:rPr lang="en-US" err="1"/>
              <a:t>async</a:t>
            </a:r>
            <a:r>
              <a:rPr lang="en-US"/>
              <a:t> work, and shut down. (Meaning that while you get billed for the execution time of the scheduled work, you don’t get billed for the orchestrator function waiting for the work to complete.) Once there’s more work to do, the orchestrator function wakes up and rebuilds its local state from its execution history.</a:t>
            </a:r>
          </a:p>
          <a:p>
            <a:endParaRPr lang="en-US"/>
          </a:p>
          <a:p>
            <a:r>
              <a:rPr lang="en-US"/>
              <a:t>This pattern has a lot of advantages, including improved performance and scalability, eventual consistency for transactional data, and full audit trails and history.</a:t>
            </a:r>
          </a:p>
          <a:p>
            <a:endParaRPr lang="en-US"/>
          </a:p>
        </p:txBody>
      </p:sp>
      <p:sp>
        <p:nvSpPr>
          <p:cNvPr id="4" name="Slide Number Placeholder 3"/>
          <p:cNvSpPr>
            <a:spLocks noGrp="1"/>
          </p:cNvSpPr>
          <p:nvPr>
            <p:ph type="sldNum" sz="quarter" idx="10"/>
          </p:nvPr>
        </p:nvSpPr>
        <p:spPr/>
        <p:txBody>
          <a:bodyPr/>
          <a:lstStyle/>
          <a:p>
            <a:fld id="{41115E9C-87C8-4E38-9641-EDC317EC4BD9}" type="slidenum">
              <a:rPr lang="en-US" smtClean="0"/>
              <a:t>25</a:t>
            </a:fld>
            <a:endParaRPr lang="en-US"/>
          </a:p>
        </p:txBody>
      </p:sp>
    </p:spTree>
    <p:extLst>
      <p:ext uri="{BB962C8B-B14F-4D97-AF65-F5344CB8AC3E}">
        <p14:creationId xmlns:p14="http://schemas.microsoft.com/office/powerpoint/2010/main" val="1461386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t>
            </a:r>
            <a:r>
              <a:rPr lang="en-US" err="1"/>
              <a:t>async</a:t>
            </a:r>
            <a:r>
              <a:rPr lang="en-US"/>
              <a:t>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t>
            </a:r>
            <a:r>
              <a:rPr lang="en-US" err="1"/>
              <a:t>async</a:t>
            </a:r>
            <a:r>
              <a:rPr lang="en-US"/>
              <a:t>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fld id="{41115E9C-87C8-4E38-9641-EDC317EC4BD9}" type="slidenum">
              <a:rPr lang="en-US" smtClean="0"/>
              <a:t>26</a:t>
            </a:fld>
            <a:endParaRPr lang="en-US"/>
          </a:p>
        </p:txBody>
      </p:sp>
    </p:spTree>
    <p:extLst>
      <p:ext uri="{BB962C8B-B14F-4D97-AF65-F5344CB8AC3E}">
        <p14:creationId xmlns:p14="http://schemas.microsoft.com/office/powerpoint/2010/main" val="659837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basics down, I’m going to cover some patterns that are easy to implement in Durable Functions.</a:t>
            </a:r>
          </a:p>
          <a:p>
            <a:endParaRPr lang="en-US"/>
          </a:p>
          <a:p>
            <a:r>
              <a:rPr lang="en-US"/>
              <a:t>The first is Function Chaining, where the output of one function becomes input for the next. It’s possible to do this with regular Functions alone – you could, for example, store a function’s output in a queue to be picked up by the next function in the sequence. However:</a:t>
            </a:r>
          </a:p>
          <a:p>
            <a:endParaRPr lang="en-US"/>
          </a:p>
          <a:p>
            <a:pPr marL="171450" indent="-171450">
              <a:buFont typeface="Arial" panose="020B0604020202020204" pitchFamily="34" charset="0"/>
              <a:buChar char="•"/>
            </a:pPr>
            <a:r>
              <a:rPr lang="en-US"/>
              <a:t>Queues create additional overhead.</a:t>
            </a:r>
          </a:p>
          <a:p>
            <a:pPr marL="171450" indent="-171450">
              <a:buFont typeface="Arial" panose="020B0604020202020204" pitchFamily="34" charset="0"/>
              <a:buChar char="•"/>
            </a:pPr>
            <a:r>
              <a:rPr lang="en-US"/>
              <a:t>There’s no visualization showing the relationship between the functions. (You could maintain a separate document, but that’s more maintenance overhead.)</a:t>
            </a:r>
          </a:p>
          <a:p>
            <a:pPr marL="171450" indent="-171450">
              <a:buFont typeface="Arial" panose="020B0604020202020204" pitchFamily="34" charset="0"/>
              <a:buChar char="•"/>
            </a:pPr>
            <a:r>
              <a:rPr lang="en-US"/>
              <a:t>Additional complexity arises when you consider error handling.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Durable Functions orchestrators are capable of the error-handling structures you’re used to like try-catch blocks and self-document the relationship between activity functions. Here’s what the one for this scenario would look like – note that since the activity functions’ return values are stored as local state, they’re maintained for you as part of the execution history.</a:t>
            </a:r>
          </a:p>
        </p:txBody>
      </p:sp>
      <p:sp>
        <p:nvSpPr>
          <p:cNvPr id="4" name="Slide Number Placeholder 3"/>
          <p:cNvSpPr>
            <a:spLocks noGrp="1"/>
          </p:cNvSpPr>
          <p:nvPr>
            <p:ph type="sldNum" sz="quarter" idx="10"/>
          </p:nvPr>
        </p:nvSpPr>
        <p:spPr/>
        <p:txBody>
          <a:bodyPr/>
          <a:lstStyle/>
          <a:p>
            <a:fld id="{41115E9C-87C8-4E38-9641-EDC317EC4BD9}" type="slidenum">
              <a:rPr lang="en-US" smtClean="0"/>
              <a:t>27</a:t>
            </a:fld>
            <a:endParaRPr lang="en-US"/>
          </a:p>
        </p:txBody>
      </p:sp>
    </p:spTree>
    <p:extLst>
      <p:ext uri="{BB962C8B-B14F-4D97-AF65-F5344CB8AC3E}">
        <p14:creationId xmlns:p14="http://schemas.microsoft.com/office/powerpoint/2010/main" val="1302638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Fan-out/fan-in involves execution multiple functions in parallel and waiting for them all to finish. Some aggregation work might be done on the results.</a:t>
            </a:r>
          </a:p>
          <a:p>
            <a:endParaRPr lang="en-US"/>
          </a:p>
          <a:p>
            <a:r>
              <a:rPr lang="en-US"/>
              <a:t>The fan-out part can be done with regular functions by sending multiple messages to a queue, but fan-in is significantly harder; you would need to keep track of when those queue-triggered functions finish and their outputs. The problems of visualization, overhead and error-handling are also still with us.</a:t>
            </a:r>
          </a:p>
        </p:txBody>
      </p:sp>
      <p:sp>
        <p:nvSpPr>
          <p:cNvPr id="4" name="Slide Number Placeholder 3"/>
          <p:cNvSpPr>
            <a:spLocks noGrp="1"/>
          </p:cNvSpPr>
          <p:nvPr>
            <p:ph type="sldNum" sz="quarter" idx="10"/>
          </p:nvPr>
        </p:nvSpPr>
        <p:spPr/>
        <p:txBody>
          <a:bodyPr/>
          <a:lstStyle/>
          <a:p>
            <a:fld id="{41115E9C-87C8-4E38-9641-EDC317EC4BD9}" type="slidenum">
              <a:rPr lang="en-US" smtClean="0"/>
              <a:t>28</a:t>
            </a:fld>
            <a:endParaRPr lang="en-US"/>
          </a:p>
        </p:txBody>
      </p:sp>
    </p:spTree>
    <p:extLst>
      <p:ext uri="{BB962C8B-B14F-4D97-AF65-F5344CB8AC3E}">
        <p14:creationId xmlns:p14="http://schemas.microsoft.com/office/powerpoint/2010/main" val="85737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before, a Durable Functions orchestrator spells out the relationship between functions, handles storing state, and facilitates error-handling. Fan-in is handled by the highlighted line of code using the familiar </a:t>
            </a:r>
            <a:r>
              <a:rPr lang="en-US" err="1"/>
              <a:t>WhenAll</a:t>
            </a:r>
            <a:r>
              <a:rPr lang="en-US"/>
              <a:t> method of the .NET’s Task library.</a:t>
            </a:r>
          </a:p>
        </p:txBody>
      </p:sp>
      <p:sp>
        <p:nvSpPr>
          <p:cNvPr id="4" name="Slide Number Placeholder 3"/>
          <p:cNvSpPr>
            <a:spLocks noGrp="1"/>
          </p:cNvSpPr>
          <p:nvPr>
            <p:ph type="sldNum" sz="quarter" idx="10"/>
          </p:nvPr>
        </p:nvSpPr>
        <p:spPr/>
        <p:txBody>
          <a:bodyPr/>
          <a:lstStyle/>
          <a:p>
            <a:fld id="{41115E9C-87C8-4E38-9641-EDC317EC4BD9}" type="slidenum">
              <a:rPr lang="en-US" smtClean="0"/>
              <a:t>29</a:t>
            </a:fld>
            <a:endParaRPr lang="en-US"/>
          </a:p>
        </p:txBody>
      </p:sp>
    </p:spTree>
    <p:extLst>
      <p:ext uri="{BB962C8B-B14F-4D97-AF65-F5344CB8AC3E}">
        <p14:creationId xmlns:p14="http://schemas.microsoft.com/office/powerpoint/2010/main" val="24911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In today’s cloud enabled world, businesses are solving for maximum efficiency and faster time to market,</a:t>
            </a:r>
            <a:r>
              <a:rPr lang="en-US" baseline="0"/>
              <a:t> while reducing IT spend. </a:t>
            </a:r>
          </a:p>
          <a:p>
            <a:pPr marL="0" indent="0">
              <a:buFont typeface="Arial" panose="020B0604020202020204" pitchFamily="34" charset="0"/>
              <a:buNone/>
            </a:pPr>
            <a:r>
              <a:rPr lang="en-US" baseline="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a:p>
          <a:p>
            <a:pPr marL="0" indent="0">
              <a:buFont typeface="Arial" panose="020B0604020202020204" pitchFamily="34" charset="0"/>
              <a:buNone/>
            </a:pPr>
            <a:r>
              <a:rPr lang="en-US"/>
              <a:t>Today, more businesses are trying to solve for what is core to their business focus – delivering services faster to their customers,</a:t>
            </a:r>
            <a:r>
              <a:rPr lang="en-US" baseline="0"/>
              <a:t> while reducing IT spend significantly. The answer comes in the form of Serverless application platform. </a:t>
            </a:r>
          </a:p>
          <a:p>
            <a:pPr marL="0" indent="0">
              <a:buFont typeface="Arial" panose="020B0604020202020204" pitchFamily="34" charset="0"/>
              <a:buNone/>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In industry terms, when you hear someone say “Serverless” more often than not they are talking about </a:t>
            </a:r>
            <a:r>
              <a:rPr lang="en-US" baseline="0" err="1"/>
              <a:t>Serveless</a:t>
            </a:r>
            <a:r>
              <a:rPr lang="en-US" baseline="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a:p>
          <a:p>
            <a:pPr marL="0" indent="0">
              <a:buFont typeface="Arial" panose="020B0604020202020204" pitchFamily="34" charset="0"/>
              <a:buNone/>
            </a:pPr>
            <a:r>
              <a:rPr lang="en-US" baseline="0"/>
              <a:t>Serverless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661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281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workflows require a human interaction step which needs to account for a response that is delayed or never comes. For example, an approval process for an expense report might require an approval from a manager – but if the manager doesn’t respond within 72 hours, you want to escalate the approval request. </a:t>
            </a:r>
          </a:p>
          <a:p>
            <a:endParaRPr lang="en-US"/>
          </a:p>
          <a:p>
            <a:r>
              <a:rPr lang="en-US"/>
              <a:t>In this case, you have two competing events – the approval request notification and the timeout – that need to be coordinated. Depending on which event is received first, different actions need to be taken. There’s currently no way in regular functions to manage this sort of pattern, but it becomes simple with Durable Functions.</a:t>
            </a:r>
          </a:p>
        </p:txBody>
      </p:sp>
      <p:sp>
        <p:nvSpPr>
          <p:cNvPr id="4" name="Slide Number Placeholder 3"/>
          <p:cNvSpPr>
            <a:spLocks noGrp="1"/>
          </p:cNvSpPr>
          <p:nvPr>
            <p:ph type="sldNum" sz="quarter" idx="10"/>
          </p:nvPr>
        </p:nvSpPr>
        <p:spPr/>
        <p:txBody>
          <a:bodyPr/>
          <a:lstStyle/>
          <a:p>
            <a:fld id="{41115E9C-87C8-4E38-9641-EDC317EC4BD9}" type="slidenum">
              <a:rPr lang="en-US" smtClean="0"/>
              <a:t>31</a:t>
            </a:fld>
            <a:endParaRPr lang="en-US"/>
          </a:p>
        </p:txBody>
      </p:sp>
    </p:spTree>
    <p:extLst>
      <p:ext uri="{BB962C8B-B14F-4D97-AF65-F5344CB8AC3E}">
        <p14:creationId xmlns:p14="http://schemas.microsoft.com/office/powerpoint/2010/main" val="3014951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DurableOrchestrationContext</a:t>
            </a:r>
            <a:r>
              <a:rPr lang="en-US"/>
              <a:t> object provides methods to create timers which can be used to re-activate the orchestrator function at a specified time. In the example above, we take the current time at which the orchestrator first runs and add 72 hours to it. Then, using </a:t>
            </a:r>
            <a:r>
              <a:rPr lang="en-US" err="1"/>
              <a:t>Task.WhenAny</a:t>
            </a:r>
            <a:r>
              <a:rPr lang="en-US"/>
              <a:t>, we wait on an external approval event or the timeout, and take action based on which event completed first.</a:t>
            </a:r>
          </a:p>
        </p:txBody>
      </p:sp>
      <p:sp>
        <p:nvSpPr>
          <p:cNvPr id="4" name="Slide Number Placeholder 3"/>
          <p:cNvSpPr>
            <a:spLocks noGrp="1"/>
          </p:cNvSpPr>
          <p:nvPr>
            <p:ph type="sldNum" sz="quarter" idx="10"/>
          </p:nvPr>
        </p:nvSpPr>
        <p:spPr/>
        <p:txBody>
          <a:bodyPr/>
          <a:lstStyle/>
          <a:p>
            <a:fld id="{41115E9C-87C8-4E38-9641-EDC317EC4BD9}" type="slidenum">
              <a:rPr lang="en-US" smtClean="0"/>
              <a:t>32</a:t>
            </a:fld>
            <a:endParaRPr lang="en-US"/>
          </a:p>
        </p:txBody>
      </p:sp>
    </p:spTree>
    <p:extLst>
      <p:ext uri="{BB962C8B-B14F-4D97-AF65-F5344CB8AC3E}">
        <p14:creationId xmlns:p14="http://schemas.microsoft.com/office/powerpoint/2010/main" val="549285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Durable Functions is currently only officially supported in C#, and we’re actively working on adding support for other languages. First up is Node.JS, and if you’re interested, you can see how this is going on GitHub, because..</a:t>
            </a:r>
          </a:p>
        </p:txBody>
      </p:sp>
      <p:sp>
        <p:nvSpPr>
          <p:cNvPr id="4" name="Slide Number Placeholder 3"/>
          <p:cNvSpPr>
            <a:spLocks noGrp="1"/>
          </p:cNvSpPr>
          <p:nvPr>
            <p:ph type="sldNum" sz="quarter" idx="10"/>
          </p:nvPr>
        </p:nvSpPr>
        <p:spPr/>
        <p:txBody>
          <a:bodyPr/>
          <a:lstStyle/>
          <a:p>
            <a:fld id="{507145BA-C3B4-4DFD-8BEA-002ACC8A21AD}" type="slidenum">
              <a:rPr lang="en-US" smtClean="0"/>
              <a:t>33</a:t>
            </a:fld>
            <a:endParaRPr lang="en-US"/>
          </a:p>
        </p:txBody>
      </p:sp>
    </p:spTree>
    <p:extLst>
      <p:ext uri="{BB962C8B-B14F-4D97-AF65-F5344CB8AC3E}">
        <p14:creationId xmlns:p14="http://schemas.microsoft.com/office/powerpoint/2010/main" val="4024431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42904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89232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7FAD6D-20DC-4668-9C6D-4E32708B207C}" type="slidenum">
              <a:rPr lang="en-US" smtClean="0"/>
              <a:t>36</a:t>
            </a:fld>
            <a:endParaRPr lang="en-US"/>
          </a:p>
        </p:txBody>
      </p:sp>
    </p:spTree>
    <p:extLst>
      <p:ext uri="{BB962C8B-B14F-4D97-AF65-F5344CB8AC3E}">
        <p14:creationId xmlns:p14="http://schemas.microsoft.com/office/powerpoint/2010/main" val="4020944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2284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27793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058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a platform now.  But how about the process of building these applications? How does the developer experience look like?</a:t>
            </a:r>
          </a:p>
          <a:p>
            <a:endParaRPr lang="en-US"/>
          </a:p>
          <a:p>
            <a:r>
              <a:rPr lang="en-US"/>
              <a:t>Where does Functions fit?</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554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64651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066876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386329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None/>
            </a:pPr>
            <a:r>
              <a:rPr lang="en-US"/>
              <a:t>Functions is robust, mature, and serves critical customer workloads</a:t>
            </a:r>
          </a:p>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4/16/2018 10:19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6638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374803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Proxies allow you to easily set up an API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7898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Redirection made easy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10014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concept of functions – event-driven serverless code in whatever language you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4/16/2018 10:19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9679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Per previous slide, you can write Functions in many languages, with more on the way!</a:t>
            </a:r>
          </a:p>
          <a:p>
            <a:endParaRPr lang="en-US"/>
          </a:p>
          <a:p>
            <a:r>
              <a:rPr lang="en-US"/>
              <a:t>All experimental means is that its meant for POCs rather than production workloads in its current state.</a:t>
            </a:r>
          </a:p>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4/16/2018 10:19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6745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As I mentioned earlier, triggers and bindings are the things that facilitate easy communication with other services.  This chart shows us the triggers and bindings currently supported.  As we can see, there are a number of Azure services supported here…. for Storage, Database, Messaging, Notifications and so on.  In addition to those, Functions also support generic Http triggers, which means you can easily write a piece of code that can be used to respond to REST requests or requests from any service that supports </a:t>
            </a:r>
            <a:r>
              <a:rPr lang="en-US" err="1"/>
              <a:t>webhooks</a:t>
            </a:r>
            <a:r>
              <a:rPr lang="en-US"/>
              <a:t>.  This also provides a really fast and easy mechanism for building extensions to SaaS applications.  We are fully committed to making this list grow and making more check-marks appear in that table.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4/16/2018 10:19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61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Inner loop: a developers life day to day, writing and debugging code</a:t>
            </a:r>
          </a:p>
          <a:p>
            <a:r>
              <a:rPr lang="en-US"/>
              <a:t>Outer loop: a developers life week to week, pushing code and monitoring their service</a:t>
            </a:r>
          </a:p>
          <a:p>
            <a:endParaRPr lang="en-US"/>
          </a:p>
          <a:p>
            <a:r>
              <a:rPr lang="en-US"/>
              <a:t>We fulfill developer needs for both scenarios.</a:t>
            </a:r>
          </a:p>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4/16/2018 10:19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0065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4/16/2018 10:19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94059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g"/><Relationship Id="rId1" Type="http://schemas.openxmlformats.org/officeDocument/2006/relationships/slideMaster" Target="../slideMasters/slideMaster7.xml"/><Relationship Id="rId4" Type="http://schemas.openxmlformats.org/officeDocument/2006/relationships/image" Target="../media/image55.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17.emf"/><Relationship Id="rId5" Type="http://schemas.openxmlformats.org/officeDocument/2006/relationships/image" Target="../media/image2.emf"/><Relationship Id="rId4" Type="http://schemas.openxmlformats.org/officeDocument/2006/relationships/image" Target="../media/image20.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4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Amsterda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8355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Amsterdam</a:t>
            </a:r>
          </a:p>
        </p:txBody>
      </p:sp>
      <p:pic>
        <p:nvPicPr>
          <p:cNvPr id="4" name="Picture 3">
            <a:extLst>
              <a:ext uri="{FF2B5EF4-FFF2-40B4-BE49-F238E27FC236}">
                <a16:creationId xmlns:a16="http://schemas.microsoft.com/office/drawing/2014/main" id="{1AC4CCDA-97D8-4EEC-BB70-35BB2656C98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56464" y="2072640"/>
            <a:ext cx="4366652" cy="4655503"/>
          </a:xfrm>
          <a:prstGeom prst="rect">
            <a:avLst/>
          </a:prstGeom>
        </p:spPr>
      </p:pic>
    </p:spTree>
    <p:extLst>
      <p:ext uri="{BB962C8B-B14F-4D97-AF65-F5344CB8AC3E}">
        <p14:creationId xmlns:p14="http://schemas.microsoft.com/office/powerpoint/2010/main" val="3776812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36454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279363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9261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87791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30329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65954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307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981706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81100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664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83959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418801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Tel Aviv)">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06475"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Tel Aviv</a:t>
            </a:r>
          </a:p>
        </p:txBody>
      </p:sp>
      <p:pic>
        <p:nvPicPr>
          <p:cNvPr id="3" name="Picture 2">
            <a:extLst>
              <a:ext uri="{FF2B5EF4-FFF2-40B4-BE49-F238E27FC236}">
                <a16:creationId xmlns:a16="http://schemas.microsoft.com/office/drawing/2014/main" id="{260D136F-B74A-4FBF-985E-0358DDC864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839" y="471490"/>
            <a:ext cx="7955280" cy="7955280"/>
          </a:xfrm>
          <a:prstGeom prst="rect">
            <a:avLst/>
          </a:prstGeom>
        </p:spPr>
      </p:pic>
    </p:spTree>
    <p:extLst>
      <p:ext uri="{BB962C8B-B14F-4D97-AF65-F5344CB8AC3E}">
        <p14:creationId xmlns:p14="http://schemas.microsoft.com/office/powerpoint/2010/main" val="320977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74545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5"/>
            <a:ext cx="5943535" cy="2011665"/>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6" y="3680144"/>
            <a:ext cx="4846268" cy="1009740"/>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4" y="1394169"/>
            <a:ext cx="7376710" cy="367079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7394" y="6014972"/>
            <a:ext cx="1856092" cy="682658"/>
          </a:xfrm>
          <a:prstGeom prst="rect">
            <a:avLst/>
          </a:prstGeom>
        </p:spPr>
      </p:pic>
    </p:spTree>
    <p:extLst>
      <p:ext uri="{BB962C8B-B14F-4D97-AF65-F5344CB8AC3E}">
        <p14:creationId xmlns:p14="http://schemas.microsoft.com/office/powerpoint/2010/main" val="19755990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4"/>
            <a:ext cx="7086439" cy="1015663"/>
          </a:xfrm>
          <a:noFill/>
        </p:spPr>
        <p:txBody>
          <a:bodyPr wrap="square" tIns="91440" bIns="91440" anchor="b" anchorCtr="0">
            <a:spAutoFit/>
          </a:bodyPr>
          <a:lstStyle>
            <a:lvl1pPr>
              <a:defRPr sz="5997"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3327130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59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9"/>
            <a:ext cx="4310062" cy="3278187"/>
          </a:xfrm>
        </p:spPr>
        <p:txBody>
          <a:bodyPr/>
          <a:lstStyle/>
          <a:p>
            <a:r>
              <a:rPr lang="en-US"/>
              <a:t>Click to edit Master title style</a:t>
            </a:r>
          </a:p>
        </p:txBody>
      </p:sp>
      <p:sp>
        <p:nvSpPr>
          <p:cNvPr id="3" name="Rectangle 2"/>
          <p:cNvSpPr/>
          <p:nvPr userDrawn="1"/>
        </p:nvSpPr>
        <p:spPr bwMode="auto">
          <a:xfrm>
            <a:off x="4846638" y="6"/>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470"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7769898"/>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a:t>
            </a:fld>
            <a:endParaRPr lang="en-US"/>
          </a:p>
        </p:txBody>
      </p:sp>
    </p:spTree>
    <p:extLst>
      <p:ext uri="{BB962C8B-B14F-4D97-AF65-F5344CB8AC3E}">
        <p14:creationId xmlns:p14="http://schemas.microsoft.com/office/powerpoint/2010/main" val="27194391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NDA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72"/>
            </a:lvl1pPr>
          </a:lstStyle>
          <a:p>
            <a:r>
              <a:rPr lang="en-US"/>
              <a:t>Click to edit Master title style</a:t>
            </a:r>
          </a:p>
        </p:txBody>
      </p:sp>
      <p:sp>
        <p:nvSpPr>
          <p:cNvPr id="3" name="Content Placeholder 2"/>
          <p:cNvSpPr>
            <a:spLocks noGrp="1"/>
          </p:cNvSpPr>
          <p:nvPr>
            <p:ph idx="1"/>
          </p:nvPr>
        </p:nvSpPr>
        <p:spPr>
          <a:xfrm>
            <a:off x="7000532" y="1212852"/>
            <a:ext cx="5161306" cy="1644855"/>
          </a:xfrm>
        </p:spPr>
        <p:txBody>
          <a:bodyPr/>
          <a:lstStyle>
            <a:lvl1pPr marL="0" indent="0">
              <a:lnSpc>
                <a:spcPct val="100000"/>
              </a:lnSpc>
              <a:buNone/>
              <a:defRPr sz="1632">
                <a:solidFill>
                  <a:schemeClr val="tx1"/>
                </a:solidFill>
              </a:defRPr>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08BA1-F64A-4C8C-8B6F-843DFE9E25BE}"/>
              </a:ext>
            </a:extLst>
          </p:cNvPr>
          <p:cNvSpPr/>
          <p:nvPr userDrawn="1"/>
        </p:nvSpPr>
        <p:spPr>
          <a:xfrm>
            <a:off x="9922964" y="6591942"/>
            <a:ext cx="2318573" cy="382308"/>
          </a:xfrm>
          <a:prstGeom prst="rect">
            <a:avLst/>
          </a:prstGeom>
        </p:spPr>
        <p:txBody>
          <a:bodyPr wrap="none">
            <a:spAutoFit/>
          </a:bodyPr>
          <a:lstStyle/>
          <a:p>
            <a:pPr algn="r"/>
            <a:r>
              <a:rPr lang="en-US" sz="1836" b="1">
                <a:solidFill>
                  <a:schemeClr val="bg1"/>
                </a:solidFill>
                <a:latin typeface="Segoe UI" panose="020B0502040204020203" pitchFamily="34" charset="0"/>
                <a:cs typeface="Segoe UI" panose="020B0502040204020203" pitchFamily="34" charset="0"/>
              </a:rPr>
              <a:t>Confidential | NDA</a:t>
            </a:r>
          </a:p>
        </p:txBody>
      </p:sp>
    </p:spTree>
    <p:extLst>
      <p:ext uri="{BB962C8B-B14F-4D97-AF65-F5344CB8AC3E}">
        <p14:creationId xmlns:p14="http://schemas.microsoft.com/office/powerpoint/2010/main" val="20771941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A58E-29DC-4837-8F9F-E1D62B493FF9}"/>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EB2BED1-2096-4746-9150-92D976BDD45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F42E153-8BD1-41C6-B306-3F7981D767D4}"/>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5" name="Footer Placeholder 4">
            <a:extLst>
              <a:ext uri="{FF2B5EF4-FFF2-40B4-BE49-F238E27FC236}">
                <a16:creationId xmlns:a16="http://schemas.microsoft.com/office/drawing/2014/main" id="{0B7EF7C1-B1CB-4D29-A577-890C53EF8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1B518-A467-4D1C-840C-59D9ED955F4E}"/>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14918719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510E-C03C-4D8F-93B2-8797159223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26E8D1-7918-4EFE-90CB-8658F450D8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98331-C19F-4AC0-AE4D-31BBAE91067E}"/>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5" name="Footer Placeholder 4">
            <a:extLst>
              <a:ext uri="{FF2B5EF4-FFF2-40B4-BE49-F238E27FC236}">
                <a16:creationId xmlns:a16="http://schemas.microsoft.com/office/drawing/2014/main" id="{29A5A328-74AE-4880-8110-7DDEC96B5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BF6AD-AF7F-47B4-9E8B-004A60C07308}"/>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7085860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994A6-CC64-4F50-A94C-06236DE7162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8DF6083-C4F9-48A6-B343-42EA71D32D56}"/>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F81622-979E-49CB-AD1E-7759B5D2DFA7}"/>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5" name="Footer Placeholder 4">
            <a:extLst>
              <a:ext uri="{FF2B5EF4-FFF2-40B4-BE49-F238E27FC236}">
                <a16:creationId xmlns:a16="http://schemas.microsoft.com/office/drawing/2014/main" id="{A48D8956-9FDA-4F1B-85BA-FC8230C25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98ACB-ADA2-4D83-AA3D-9C2D4EE447E1}"/>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992352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Toront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47127"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Toronto</a:t>
            </a:r>
          </a:p>
        </p:txBody>
      </p:sp>
      <p:pic>
        <p:nvPicPr>
          <p:cNvPr id="3" name="Picture 2">
            <a:extLst>
              <a:ext uri="{FF2B5EF4-FFF2-40B4-BE49-F238E27FC236}">
                <a16:creationId xmlns:a16="http://schemas.microsoft.com/office/drawing/2014/main" id="{DE5AE9F7-EE91-428F-991B-A1C207969F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5679" y="418728"/>
            <a:ext cx="7955280" cy="7955280"/>
          </a:xfrm>
          <a:prstGeom prst="rect">
            <a:avLst/>
          </a:prstGeom>
        </p:spPr>
      </p:pic>
    </p:spTree>
    <p:extLst>
      <p:ext uri="{BB962C8B-B14F-4D97-AF65-F5344CB8AC3E}">
        <p14:creationId xmlns:p14="http://schemas.microsoft.com/office/powerpoint/2010/main" val="34713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AE1A-0D3D-432F-A8CA-203EF589A5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C19F7-8E13-4B8B-9FB2-FE15C66FA495}"/>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9DF320-36A2-4074-9C68-3B8CA7BE05F0}"/>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C9FA38-1E1B-435B-89EE-9687E3D02C05}"/>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6" name="Footer Placeholder 5">
            <a:extLst>
              <a:ext uri="{FF2B5EF4-FFF2-40B4-BE49-F238E27FC236}">
                <a16:creationId xmlns:a16="http://schemas.microsoft.com/office/drawing/2014/main" id="{5C1B1CEF-61BB-4BED-BA47-2D4F3F637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9765F-F1B1-4C10-BAC8-B9CE2E373C0C}"/>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19430959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8C63-F416-486E-AA4B-C3FC8647433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2BB02D-4B16-467B-937D-309DE87C2DE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8B5FC18-46E1-4DB7-B1C5-8AE1513B3E02}"/>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9BD953-A724-4CC1-9A69-417FE6153EF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EF8FD2B0-72CD-4AEF-9940-1892C998E876}"/>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B57A86-2E81-48DC-A9CA-02DDA65A13F7}"/>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8" name="Footer Placeholder 7">
            <a:extLst>
              <a:ext uri="{FF2B5EF4-FFF2-40B4-BE49-F238E27FC236}">
                <a16:creationId xmlns:a16="http://schemas.microsoft.com/office/drawing/2014/main" id="{2C0F257F-2EC4-4957-B79D-EBCE07FB68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3EB7E-1B4B-4B44-9764-9EE11D589CD9}"/>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5125904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DEF6-A3C2-4E0D-8CE9-CFB7DB686C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16E28D-33B3-4732-AA0B-A6D0D955BAA9}"/>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4" name="Footer Placeholder 3">
            <a:extLst>
              <a:ext uri="{FF2B5EF4-FFF2-40B4-BE49-F238E27FC236}">
                <a16:creationId xmlns:a16="http://schemas.microsoft.com/office/drawing/2014/main" id="{884618C9-718B-4779-BEC7-EA27264570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0418C-A85A-4AEA-9E55-C7D24D80F4D0}"/>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35371605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E18944-6155-482E-9F37-83B9E41786AF}"/>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3" name="Footer Placeholder 2">
            <a:extLst>
              <a:ext uri="{FF2B5EF4-FFF2-40B4-BE49-F238E27FC236}">
                <a16:creationId xmlns:a16="http://schemas.microsoft.com/office/drawing/2014/main" id="{BFD38599-87C2-4799-9319-535EC53264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36C41E-79C0-4848-8174-32CDC6646815}"/>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83971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C5FB-F6DC-4C91-8B8C-734677D86BE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BFA4921-9B07-49B5-A92D-7D92014D67F0}"/>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818D25-7F97-4926-9F92-94AB93549B0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51F67879-0648-4C02-A314-52E66B6B903D}"/>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6" name="Footer Placeholder 5">
            <a:extLst>
              <a:ext uri="{FF2B5EF4-FFF2-40B4-BE49-F238E27FC236}">
                <a16:creationId xmlns:a16="http://schemas.microsoft.com/office/drawing/2014/main" id="{295B3024-C5AA-4BAB-92EB-227F699CB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35C5D-F649-45AE-BA2B-C372E2D556B9}"/>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14737606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B9CA-067F-4417-B04B-44D5FB083634}"/>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BC2A403-74C2-4F04-AD3F-2725D39E111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165EC4D6-654E-41BD-9030-337662F3E5A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F661F43-3720-4ABC-A921-71391C958A70}"/>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6" name="Footer Placeholder 5">
            <a:extLst>
              <a:ext uri="{FF2B5EF4-FFF2-40B4-BE49-F238E27FC236}">
                <a16:creationId xmlns:a16="http://schemas.microsoft.com/office/drawing/2014/main" id="{CDBF5C13-D2FC-4F19-8C27-B1991B617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03CBE-54F2-4946-9FAC-93ECC40D6FDF}"/>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80747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A9FA-39F1-4427-B1B4-A058D5BFB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F88FC-A343-434E-B931-EA366DF025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D8DB1-334F-42C6-903C-63E1A7F363FD}"/>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5" name="Footer Placeholder 4">
            <a:extLst>
              <a:ext uri="{FF2B5EF4-FFF2-40B4-BE49-F238E27FC236}">
                <a16:creationId xmlns:a16="http://schemas.microsoft.com/office/drawing/2014/main" id="{F364B7D8-DFAE-4E79-83E6-C22D6E50D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F03DD-504A-4B2C-8638-28EA94F8C956}"/>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2542690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763B5B-33CD-4BEF-9104-636EE5F2DB60}"/>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C0244D-184D-47CD-B882-7D73E8C93276}"/>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58297-7EE3-4C03-8C3D-2B86794C9E50}"/>
              </a:ext>
            </a:extLst>
          </p:cNvPr>
          <p:cNvSpPr>
            <a:spLocks noGrp="1"/>
          </p:cNvSpPr>
          <p:nvPr>
            <p:ph type="dt" sz="half" idx="10"/>
          </p:nvPr>
        </p:nvSpPr>
        <p:spPr/>
        <p:txBody>
          <a:bodyPr/>
          <a:lstStyle/>
          <a:p>
            <a:fld id="{9B52E2A9-1160-40CA-B3E8-CBE6575DF80E}" type="datetimeFigureOut">
              <a:rPr lang="en-US" smtClean="0"/>
              <a:t>4/16/2018</a:t>
            </a:fld>
            <a:endParaRPr lang="en-US"/>
          </a:p>
        </p:txBody>
      </p:sp>
      <p:sp>
        <p:nvSpPr>
          <p:cNvPr id="5" name="Footer Placeholder 4">
            <a:extLst>
              <a:ext uri="{FF2B5EF4-FFF2-40B4-BE49-F238E27FC236}">
                <a16:creationId xmlns:a16="http://schemas.microsoft.com/office/drawing/2014/main" id="{68729ED5-D7FF-42D9-A622-034BE0309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B2281-EF95-4996-9AE6-717F913217DD}"/>
              </a:ext>
            </a:extLst>
          </p:cNvPr>
          <p:cNvSpPr>
            <a:spLocks noGrp="1"/>
          </p:cNvSpPr>
          <p:nvPr>
            <p:ph type="sldNum" sz="quarter" idx="12"/>
          </p:nvPr>
        </p:nvSpPr>
        <p:spPr/>
        <p:txBody>
          <a:bodyPr/>
          <a:lstStyle/>
          <a:p>
            <a:fld id="{A1E94A14-1B8D-4116-8863-0CDC2A2C4075}" type="slidenum">
              <a:rPr lang="en-US" smtClean="0"/>
              <a:t>‹#›</a:t>
            </a:fld>
            <a:endParaRPr lang="en-US"/>
          </a:p>
        </p:txBody>
      </p:sp>
    </p:spTree>
    <p:extLst>
      <p:ext uri="{BB962C8B-B14F-4D97-AF65-F5344CB8AC3E}">
        <p14:creationId xmlns:p14="http://schemas.microsoft.com/office/powerpoint/2010/main" val="39080018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231489524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08631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Warsaw)">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45668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Warsaw</a:t>
            </a:r>
          </a:p>
        </p:txBody>
      </p:sp>
      <p:pic>
        <p:nvPicPr>
          <p:cNvPr id="3" name="Picture 2">
            <a:extLst>
              <a:ext uri="{FF2B5EF4-FFF2-40B4-BE49-F238E27FC236}">
                <a16:creationId xmlns:a16="http://schemas.microsoft.com/office/drawing/2014/main" id="{74FF32CC-0029-4324-9EC2-67195E1F60F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9" y="421006"/>
            <a:ext cx="7955280" cy="7955280"/>
          </a:xfrm>
          <a:prstGeom prst="rect">
            <a:avLst/>
          </a:prstGeom>
        </p:spPr>
      </p:pic>
    </p:spTree>
    <p:extLst>
      <p:ext uri="{BB962C8B-B14F-4D97-AF65-F5344CB8AC3E}">
        <p14:creationId xmlns:p14="http://schemas.microsoft.com/office/powerpoint/2010/main" val="1878975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17720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8708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95508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154710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210775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085364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54460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86320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7802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4382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Washington, D.C.)">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738763"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Washington, D.C.</a:t>
            </a:r>
          </a:p>
        </p:txBody>
      </p:sp>
      <p:pic>
        <p:nvPicPr>
          <p:cNvPr id="3" name="Picture 2">
            <a:extLst>
              <a:ext uri="{FF2B5EF4-FFF2-40B4-BE49-F238E27FC236}">
                <a16:creationId xmlns:a16="http://schemas.microsoft.com/office/drawing/2014/main" id="{32EBD4B5-4269-42DF-97F7-8743E616EA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8"/>
            <a:ext cx="7955280" cy="7955280"/>
          </a:xfrm>
          <a:prstGeom prst="rect">
            <a:avLst/>
          </a:prstGeom>
        </p:spPr>
      </p:pic>
    </p:spTree>
    <p:extLst>
      <p:ext uri="{BB962C8B-B14F-4D97-AF65-F5344CB8AC3E}">
        <p14:creationId xmlns:p14="http://schemas.microsoft.com/office/powerpoint/2010/main" val="164845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1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256869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049447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49879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9603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6943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2100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901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66176" y="1720568"/>
            <a:ext cx="10726460" cy="1351411"/>
          </a:xfrm>
        </p:spPr>
        <p:txBody>
          <a:bodyPr/>
          <a:lstStyle/>
          <a:p>
            <a:r>
              <a:rPr lang="en-US"/>
              <a:t>Click to edit Master title style</a:t>
            </a:r>
          </a:p>
        </p:txBody>
      </p:sp>
      <p:sp>
        <p:nvSpPr>
          <p:cNvPr id="12" name="Text Placeholder 11"/>
          <p:cNvSpPr>
            <a:spLocks noGrp="1"/>
          </p:cNvSpPr>
          <p:nvPr>
            <p:ph type="body" sz="quarter" idx="10" hasCustomPrompt="1"/>
          </p:nvPr>
        </p:nvSpPr>
        <p:spPr>
          <a:xfrm>
            <a:off x="766485" y="3907437"/>
            <a:ext cx="10726460" cy="785187"/>
          </a:xfrm>
        </p:spPr>
        <p:txBody>
          <a:bodyPr>
            <a:normAutofit/>
          </a:bodyPr>
          <a:lstStyle>
            <a:lvl1pPr marL="0" indent="0">
              <a:buNone/>
              <a:defRPr sz="2720"/>
            </a:lvl1pPr>
          </a:lstStyle>
          <a:p>
            <a:pPr lvl="0"/>
            <a:r>
              <a:rPr lang="en-US"/>
              <a:t>Click to add author</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616020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43517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92223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48351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4/16/2018</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a:t>
            </a:fld>
            <a:endParaRPr lang="en-US"/>
          </a:p>
        </p:txBody>
      </p:sp>
    </p:spTree>
    <p:extLst>
      <p:ext uri="{BB962C8B-B14F-4D97-AF65-F5344CB8AC3E}">
        <p14:creationId xmlns:p14="http://schemas.microsoft.com/office/powerpoint/2010/main" val="3824446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Birmingham, UK)">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619948"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Birmingham, UK</a:t>
            </a:r>
          </a:p>
        </p:txBody>
      </p:sp>
      <p:pic>
        <p:nvPicPr>
          <p:cNvPr id="5" name="Picture 4" descr="A close up of a logo&#10;&#10;Description generated with very high confidence">
            <a:extLst>
              <a:ext uri="{FF2B5EF4-FFF2-40B4-BE49-F238E27FC236}">
                <a16:creationId xmlns:a16="http://schemas.microsoft.com/office/drawing/2014/main" id="{EBA3A6C4-7EA4-41C1-9EFC-7974C748CE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78127" y="2125663"/>
            <a:ext cx="4314516" cy="4572000"/>
          </a:xfrm>
          <a:prstGeom prst="rect">
            <a:avLst/>
          </a:prstGeom>
        </p:spPr>
      </p:pic>
    </p:spTree>
    <p:extLst>
      <p:ext uri="{BB962C8B-B14F-4D97-AF65-F5344CB8AC3E}">
        <p14:creationId xmlns:p14="http://schemas.microsoft.com/office/powerpoint/2010/main" val="234845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Cape Town)">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90815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Cape Town</a:t>
            </a:r>
          </a:p>
        </p:txBody>
      </p:sp>
      <p:pic>
        <p:nvPicPr>
          <p:cNvPr id="3" name="Picture 2">
            <a:extLst>
              <a:ext uri="{FF2B5EF4-FFF2-40B4-BE49-F238E27FC236}">
                <a16:creationId xmlns:a16="http://schemas.microsoft.com/office/drawing/2014/main" id="{BCE45838-1B1B-4CB1-9F58-D335A29091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199" y="391032"/>
            <a:ext cx="7955280" cy="7955280"/>
          </a:xfrm>
          <a:prstGeom prst="rect">
            <a:avLst/>
          </a:prstGeom>
        </p:spPr>
      </p:pic>
    </p:spTree>
    <p:extLst>
      <p:ext uri="{BB962C8B-B14F-4D97-AF65-F5344CB8AC3E}">
        <p14:creationId xmlns:p14="http://schemas.microsoft.com/office/powerpoint/2010/main" val="230973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489144"/>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54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a:t>
            </a:fld>
            <a:endParaRPr lang="en-US"/>
          </a:p>
        </p:txBody>
      </p:sp>
    </p:spTree>
    <p:extLst>
      <p:ext uri="{BB962C8B-B14F-4D97-AF65-F5344CB8AC3E}">
        <p14:creationId xmlns:p14="http://schemas.microsoft.com/office/powerpoint/2010/main" val="916635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8D0C-FB0A-4AB5-8988-7FDA1DAD7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1963-A080-4398-8D02-B56B81A2B0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07C2B-41A9-45D2-8743-A0F1268CB2A6}"/>
              </a:ext>
            </a:extLst>
          </p:cNvPr>
          <p:cNvSpPr>
            <a:spLocks noGrp="1"/>
          </p:cNvSpPr>
          <p:nvPr>
            <p:ph type="dt" sz="half" idx="10"/>
          </p:nvPr>
        </p:nvSpPr>
        <p:spPr/>
        <p:txBody>
          <a:bodyPr/>
          <a:lstStyle/>
          <a:p>
            <a:fld id="{8388E50F-6ADB-41F8-8388-CB13E315039B}" type="datetimeFigureOut">
              <a:rPr lang="en-US" smtClean="0"/>
              <a:t>4/16/2018</a:t>
            </a:fld>
            <a:endParaRPr lang="en-US"/>
          </a:p>
        </p:txBody>
      </p:sp>
      <p:sp>
        <p:nvSpPr>
          <p:cNvPr id="5" name="Footer Placeholder 4">
            <a:extLst>
              <a:ext uri="{FF2B5EF4-FFF2-40B4-BE49-F238E27FC236}">
                <a16:creationId xmlns:a16="http://schemas.microsoft.com/office/drawing/2014/main" id="{8B09F360-1DD6-4A32-8967-3F97989F4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2E4E7-6572-4002-8DAB-E738F63284ED}"/>
              </a:ext>
            </a:extLst>
          </p:cNvPr>
          <p:cNvSpPr>
            <a:spLocks noGrp="1"/>
          </p:cNvSpPr>
          <p:nvPr>
            <p:ph type="sldNum" sz="quarter" idx="12"/>
          </p:nvPr>
        </p:nvSpPr>
        <p:spPr/>
        <p:txBody>
          <a:bodyPr/>
          <a:lstStyle/>
          <a:p>
            <a:fld id="{39CF5CC3-CDC4-440E-86E2-3031F4F4F44A}" type="slidenum">
              <a:rPr lang="en-US" smtClean="0"/>
              <a:t>‹#›</a:t>
            </a:fld>
            <a:endParaRPr lang="en-US"/>
          </a:p>
        </p:txBody>
      </p:sp>
    </p:spTree>
    <p:extLst>
      <p:ext uri="{BB962C8B-B14F-4D97-AF65-F5344CB8AC3E}">
        <p14:creationId xmlns:p14="http://schemas.microsoft.com/office/powerpoint/2010/main" val="2105427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Frankfurt)">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621919"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Frankfurt</a:t>
            </a:r>
          </a:p>
        </p:txBody>
      </p:sp>
      <p:pic>
        <p:nvPicPr>
          <p:cNvPr id="3" name="Picture 2" descr="A close up of a logo&#10;&#10;Description generated with very high confidence">
            <a:extLst>
              <a:ext uri="{FF2B5EF4-FFF2-40B4-BE49-F238E27FC236}">
                <a16:creationId xmlns:a16="http://schemas.microsoft.com/office/drawing/2014/main" id="{098B27FA-10B5-4C39-ADFF-DA897B85E21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039" y="471233"/>
            <a:ext cx="7955280" cy="7955280"/>
          </a:xfrm>
          <a:prstGeom prst="rect">
            <a:avLst/>
          </a:prstGeom>
        </p:spPr>
      </p:pic>
    </p:spTree>
    <p:extLst>
      <p:ext uri="{BB962C8B-B14F-4D97-AF65-F5344CB8AC3E}">
        <p14:creationId xmlns:p14="http://schemas.microsoft.com/office/powerpoint/2010/main" val="143867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Paris)">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014188"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Paris</a:t>
            </a:r>
          </a:p>
        </p:txBody>
      </p:sp>
      <p:pic>
        <p:nvPicPr>
          <p:cNvPr id="3" name="Picture 2">
            <a:extLst>
              <a:ext uri="{FF2B5EF4-FFF2-40B4-BE49-F238E27FC236}">
                <a16:creationId xmlns:a16="http://schemas.microsoft.com/office/drawing/2014/main" id="{90532C38-E6F3-48E3-812F-24ED6A89EE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65521" y="461331"/>
            <a:ext cx="7955280" cy="7955280"/>
          </a:xfrm>
          <a:prstGeom prst="rect">
            <a:avLst/>
          </a:prstGeom>
        </p:spPr>
      </p:pic>
    </p:spTree>
    <p:extLst>
      <p:ext uri="{BB962C8B-B14F-4D97-AF65-F5344CB8AC3E}">
        <p14:creationId xmlns:p14="http://schemas.microsoft.com/office/powerpoint/2010/main" val="238138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708795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1367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8996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94609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0950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767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66480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an Francisc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225574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San Francisco</a:t>
            </a:r>
          </a:p>
        </p:txBody>
      </p:sp>
      <p:pic>
        <p:nvPicPr>
          <p:cNvPr id="3" name="Picture 2">
            <a:extLst>
              <a:ext uri="{FF2B5EF4-FFF2-40B4-BE49-F238E27FC236}">
                <a16:creationId xmlns:a16="http://schemas.microsoft.com/office/drawing/2014/main" id="{E129E530-00ED-4A6D-98AC-2BE2AD154F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94400" y="420688"/>
            <a:ext cx="7955513" cy="7955513"/>
          </a:xfrm>
          <a:prstGeom prst="rect">
            <a:avLst/>
          </a:prstGeom>
        </p:spPr>
      </p:pic>
    </p:spTree>
    <p:extLst>
      <p:ext uri="{BB962C8B-B14F-4D97-AF65-F5344CB8AC3E}">
        <p14:creationId xmlns:p14="http://schemas.microsoft.com/office/powerpoint/2010/main" val="94239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96330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19135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83186">
                      <a:schemeClr val="tx1"/>
                    </a:gs>
                    <a:gs pos="46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5641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2985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5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19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A0A69CC-395D-4D52-BADE-B1874221DB9F}"/>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37126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a:stretch>
            <a:fillRect/>
          </a:stretch>
        </p:blipFill>
        <p:spPr bwMode="invGray">
          <a:xfrm>
            <a:off x="464013" y="479649"/>
            <a:ext cx="1436313" cy="306156"/>
          </a:xfrm>
          <a:prstGeom prst="rect">
            <a:avLst/>
          </a:prstGeom>
        </p:spPr>
      </p:pic>
    </p:spTree>
    <p:extLst>
      <p:ext uri="{BB962C8B-B14F-4D97-AF65-F5344CB8AC3E}">
        <p14:creationId xmlns:p14="http://schemas.microsoft.com/office/powerpoint/2010/main" val="3493672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06667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4333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ao Paulo)">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45799" cy="751616"/>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São Paulo</a:t>
            </a:r>
          </a:p>
        </p:txBody>
      </p:sp>
      <p:pic>
        <p:nvPicPr>
          <p:cNvPr id="3" name="Picture 2">
            <a:extLst>
              <a:ext uri="{FF2B5EF4-FFF2-40B4-BE49-F238E27FC236}">
                <a16:creationId xmlns:a16="http://schemas.microsoft.com/office/drawing/2014/main" id="{F9532E03-0B5B-49BA-ADCC-30A953E941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45516" y="408656"/>
            <a:ext cx="7955280" cy="7955280"/>
          </a:xfrm>
          <a:prstGeom prst="rect">
            <a:avLst/>
          </a:prstGeom>
        </p:spPr>
      </p:pic>
    </p:spTree>
    <p:extLst>
      <p:ext uri="{BB962C8B-B14F-4D97-AF65-F5344CB8AC3E}">
        <p14:creationId xmlns:p14="http://schemas.microsoft.com/office/powerpoint/2010/main" val="564559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97642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1879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8968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2811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0173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58930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049917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4326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6806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00107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82604"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4278006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48953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2669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24051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388248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83017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1566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10" name="Picture 9"/>
          <p:cNvPicPr>
            <a:picLocks noChangeAspect="1"/>
          </p:cNvPicPr>
          <p:nvPr/>
        </p:nvPicPr>
        <p:blipFill>
          <a:blip r:embed="rId4"/>
          <a:stretch>
            <a:fillRect/>
          </a:stretch>
        </p:blipFill>
        <p:spPr>
          <a:xfrm>
            <a:off x="466443" y="6209084"/>
            <a:ext cx="1448093" cy="310896"/>
          </a:xfrm>
          <a:prstGeom prst="rect">
            <a:avLst/>
          </a:prstGeom>
        </p:spPr>
      </p:pic>
      <p:pic>
        <p:nvPicPr>
          <p:cNvPr id="6" name="MS logo white - EMF">
            <a:extLst>
              <a:ext uri="{FF2B5EF4-FFF2-40B4-BE49-F238E27FC236}">
                <a16:creationId xmlns:a16="http://schemas.microsoft.com/office/drawing/2014/main" id="{A424FDF2-8230-4BEF-B8EC-B91A69DCB7C0}"/>
              </a:ext>
            </a:extLst>
          </p:cNvPr>
          <p:cNvPicPr>
            <a:picLocks noChangeAspect="1"/>
          </p:cNvPicPr>
          <p:nvPr userDrawn="1"/>
        </p:nvPicPr>
        <p:blipFill>
          <a:blip r:embed="rId5"/>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A445CD28-DFFB-4128-8D73-597E9D8E6731}"/>
              </a:ext>
            </a:extLst>
          </p:cNvPr>
          <p:cNvPicPr>
            <a:picLocks noChangeAspect="1"/>
          </p:cNvPicPr>
          <p:nvPr userDrawn="1"/>
        </p:nvPicPr>
        <p:blipFill>
          <a:blip r:embed="rId6"/>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2874556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1569196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 y="-1841"/>
            <a:ext cx="12431103" cy="6998206"/>
          </a:xfrm>
          <a:prstGeom prst="rect">
            <a:avLst/>
          </a:prstGeom>
        </p:spPr>
      </p:pic>
      <p:sp>
        <p:nvSpPr>
          <p:cNvPr id="2" name="Title 1"/>
          <p:cNvSpPr>
            <a:spLocks noGrp="1"/>
          </p:cNvSpPr>
          <p:nvPr>
            <p:ph type="title" hasCustomPrompt="1"/>
          </p:nvPr>
        </p:nvSpPr>
        <p:spPr>
          <a:xfrm>
            <a:off x="274638" y="280106"/>
            <a:ext cx="11887200" cy="931155"/>
          </a:xfrm>
        </p:spPr>
        <p:txBody>
          <a:bodyPr lIns="182880" tIns="0" rIns="0" bIns="0" anchor="ctr" anchorCtr="0">
            <a:noAutofit/>
          </a:bodyPr>
          <a:lstStyle>
            <a:lvl1pPr algn="l">
              <a:defRPr sz="5399"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887201" y="6697662"/>
            <a:ext cx="549275" cy="298704"/>
          </a:xfrm>
        </p:spPr>
        <p:txBody>
          <a:bodyPr lIns="0" tIns="0" rIns="0" bIns="0"/>
          <a:lstStyle>
            <a:lvl1pPr algn="ctr">
              <a:defRPr sz="1099">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14" name="Text Placeholder 13"/>
          <p:cNvSpPr>
            <a:spLocks noGrp="1"/>
          </p:cNvSpPr>
          <p:nvPr>
            <p:ph type="body" sz="quarter" idx="14"/>
          </p:nvPr>
        </p:nvSpPr>
        <p:spPr>
          <a:xfrm>
            <a:off x="274639" y="1363664"/>
            <a:ext cx="11887200" cy="553870"/>
          </a:xfrm>
        </p:spPr>
        <p:txBody>
          <a:bodyPr lIns="182880" tIns="0" rIns="0" bIns="0"/>
          <a:lstStyle>
            <a:lvl1pPr>
              <a:lnSpc>
                <a:spcPct val="90000"/>
              </a:lnSpc>
              <a:defRPr sz="3999" baseline="0">
                <a:solidFill>
                  <a:schemeClr val="tx1"/>
                </a:solidFill>
                <a:latin typeface="Segoe UI" panose="020B0502040204020203" pitchFamily="34" charset="0"/>
              </a:defRPr>
            </a:lvl1pPr>
            <a:lvl2pPr marL="0" marR="0" indent="0" algn="l" defTabSz="1208148"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8749" y="6765277"/>
            <a:ext cx="914389" cy="185706"/>
          </a:xfrm>
          <a:prstGeom prst="rect">
            <a:avLst/>
          </a:prstGeom>
        </p:spPr>
      </p:pic>
    </p:spTree>
    <p:extLst>
      <p:ext uri="{BB962C8B-B14F-4D97-AF65-F5344CB8AC3E}">
        <p14:creationId xmlns:p14="http://schemas.microsoft.com/office/powerpoint/2010/main" val="9041742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Green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2"/>
            <a:ext cx="12435838" cy="6998207"/>
          </a:xfrm>
          <a:prstGeom prst="rect">
            <a:avLst/>
          </a:prstGeom>
        </p:spPr>
      </p:pic>
      <p:sp>
        <p:nvSpPr>
          <p:cNvPr id="9" name="Rectangle 8"/>
          <p:cNvSpPr/>
          <p:nvPr/>
        </p:nvSpPr>
        <p:spPr>
          <a:xfrm>
            <a:off x="6217919" y="1842"/>
            <a:ext cx="6218238"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sp>
        <p:nvSpPr>
          <p:cNvPr id="10" name="Rectangle 9"/>
          <p:cNvSpPr/>
          <p:nvPr/>
        </p:nvSpPr>
        <p:spPr>
          <a:xfrm>
            <a:off x="0" y="0"/>
            <a:ext cx="6218238" cy="669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sp>
        <p:nvSpPr>
          <p:cNvPr id="11" name="Rectangle 10"/>
          <p:cNvSpPr/>
          <p:nvPr/>
        </p:nvSpPr>
        <p:spPr>
          <a:xfrm>
            <a:off x="6218557" y="-1840"/>
            <a:ext cx="6217919" cy="6996366"/>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833" y="6672424"/>
            <a:ext cx="926819" cy="340925"/>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p:nvSpPr>
        <p:spPr>
          <a:xfrm>
            <a:off x="11692891" y="6687512"/>
            <a:ext cx="747627" cy="307014"/>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714037" y="6746558"/>
            <a:ext cx="882408" cy="192659"/>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11887201" y="6695821"/>
            <a:ext cx="549275" cy="298704"/>
          </a:xfrm>
        </p:spPr>
        <p:txBody>
          <a:bodyPr lIns="0" tIns="0" rIns="0" bIns="0"/>
          <a:lstStyle>
            <a:lvl1pPr algn="ctr">
              <a:defRPr sz="1099">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4" name="Text Placeholder 3"/>
          <p:cNvSpPr>
            <a:spLocks noGrp="1"/>
          </p:cNvSpPr>
          <p:nvPr>
            <p:ph type="body" sz="quarter" idx="13"/>
          </p:nvPr>
        </p:nvSpPr>
        <p:spPr>
          <a:xfrm>
            <a:off x="274638" y="1211263"/>
            <a:ext cx="5486400" cy="1477071"/>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675439" y="1208737"/>
            <a:ext cx="5486400" cy="5123135"/>
          </a:xfrm>
        </p:spPr>
        <p:txBody>
          <a:bodyPr lIns="182880" tIns="0" rIns="182880" bIns="0" anchor="t" anchorCtr="0">
            <a:noAutofit/>
          </a:bodyPr>
          <a:lstStyle>
            <a:lvl1pPr algn="l">
              <a:lnSpc>
                <a:spcPct val="90000"/>
              </a:lnSpc>
              <a:spcBef>
                <a:spcPts val="600"/>
              </a:spcBef>
              <a:spcAft>
                <a:spcPts val="600"/>
              </a:spcAft>
              <a:defRPr sz="3999"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77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tockholm)">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826526"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Stockholm</a:t>
            </a:r>
          </a:p>
        </p:txBody>
      </p:sp>
      <p:pic>
        <p:nvPicPr>
          <p:cNvPr id="3" name="Picture 2">
            <a:extLst>
              <a:ext uri="{FF2B5EF4-FFF2-40B4-BE49-F238E27FC236}">
                <a16:creationId xmlns:a16="http://schemas.microsoft.com/office/drawing/2014/main" id="{2C3A8868-18E5-423A-8715-F7EC8EE06DB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398409"/>
            <a:ext cx="7955280" cy="7955280"/>
          </a:xfrm>
          <a:prstGeom prst="rect">
            <a:avLst/>
          </a:prstGeom>
        </p:spPr>
      </p:pic>
    </p:spTree>
    <p:extLst>
      <p:ext uri="{BB962C8B-B14F-4D97-AF65-F5344CB8AC3E}">
        <p14:creationId xmlns:p14="http://schemas.microsoft.com/office/powerpoint/2010/main" val="1853964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261919881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89119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27587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025020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07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72177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0104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5815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7572441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177285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1.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image" Target="../media/image1.emf"/><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41"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emf"/><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1.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7.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5507537"/>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 id="214748454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44" r:id="rId18"/>
    <p:sldLayoutId id="2147484586" r:id="rId19"/>
    <p:sldLayoutId id="2147484614" r:id="rId20"/>
    <p:sldLayoutId id="214748462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34413"/>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17" name="Group 16"/>
          <p:cNvGrpSpPr/>
          <p:nvPr/>
        </p:nvGrpSpPr>
        <p:grpSpPr>
          <a:xfrm>
            <a:off x="12618964" y="-8395"/>
            <a:ext cx="955641" cy="5775363"/>
            <a:chOff x="12618967" y="-8396"/>
            <a:chExt cx="955641" cy="5775363"/>
          </a:xfrm>
        </p:grpSpPr>
        <p:grpSp>
          <p:nvGrpSpPr>
            <p:cNvPr id="18" name="Group 17"/>
            <p:cNvGrpSpPr/>
            <p:nvPr userDrawn="1"/>
          </p:nvGrpSpPr>
          <p:grpSpPr>
            <a:xfrm rot="5400000">
              <a:off x="11584220" y="1040742"/>
              <a:ext cx="2698730" cy="629236"/>
              <a:chOff x="1584344" y="4543426"/>
              <a:chExt cx="2698730" cy="629236"/>
            </a:xfrm>
          </p:grpSpPr>
          <p:sp>
            <p:nvSpPr>
              <p:cNvPr id="36" name="Rectangle 35"/>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 G:120 B:215</a:t>
                </a:r>
              </a:p>
            </p:txBody>
          </p:sp>
          <p:sp>
            <p:nvSpPr>
              <p:cNvPr id="37" name="Rectangle 36"/>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38" name="Rectangle 37"/>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39" name="Rectangle 38"/>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0" name="Rectangle 39"/>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1" name="Rectangle 40"/>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3" name="TextBox 22"/>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24" name="TextBox 23"/>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33" name="Rectangle 32"/>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161616"/>
                      </a:gs>
                      <a:gs pos="72000">
                        <a:srgbClr val="161616"/>
                      </a:gs>
                    </a:gsLst>
                    <a:lin ang="5400000" scaled="0"/>
                  </a:gradFill>
                  <a:ea typeface="Segoe UI" pitchFamily="34" charset="0"/>
                  <a:cs typeface="Segoe UI" pitchFamily="34" charset="0"/>
                </a:rPr>
                <a:t>R:16</a:t>
              </a:r>
              <a:r>
                <a:rPr lang="en-US" sz="500" baseline="0">
                  <a:gradFill>
                    <a:gsLst>
                      <a:gs pos="37168">
                        <a:srgbClr val="161616"/>
                      </a:gs>
                      <a:gs pos="72000">
                        <a:srgbClr val="161616"/>
                      </a:gs>
                    </a:gsLst>
                    <a:lin ang="5400000" scaled="0"/>
                  </a:gradFill>
                  <a:ea typeface="Segoe UI" pitchFamily="34" charset="0"/>
                  <a:cs typeface="Segoe UI" pitchFamily="34" charset="0"/>
                </a:rPr>
                <a:t> G:124 B:16</a:t>
              </a:r>
              <a:endParaRPr lang="en-US" sz="500">
                <a:gradFill>
                  <a:gsLst>
                    <a:gs pos="37168">
                      <a:srgbClr val="161616"/>
                    </a:gs>
                    <a:gs pos="72000">
                      <a:srgbClr val="161616"/>
                    </a:gs>
                  </a:gsLst>
                  <a:lin ang="5400000" scaled="0"/>
                </a:gradFill>
                <a:ea typeface="Segoe UI" pitchFamily="34" charset="0"/>
                <a:cs typeface="Segoe UI" pitchFamily="34" charset="0"/>
              </a:endParaRPr>
            </a:p>
          </p:txBody>
        </p:sp>
        <p:sp>
          <p:nvSpPr>
            <p:cNvPr id="35" name="Rectangle 34"/>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pic>
        <p:nvPicPr>
          <p:cNvPr id="19" name="Picture 18">
            <a:extLst>
              <a:ext uri="{FF2B5EF4-FFF2-40B4-BE49-F238E27FC236}">
                <a16:creationId xmlns:a16="http://schemas.microsoft.com/office/drawing/2014/main" id="{10FF3658-BA2E-4D9D-BEA5-BAC297AB8B39}"/>
              </a:ext>
            </a:extLst>
          </p:cNvPr>
          <p:cNvPicPr>
            <a:picLocks noChangeAspect="1"/>
          </p:cNvPicPr>
          <p:nvPr userDrawn="1"/>
        </p:nvPicPr>
        <p:blipFill>
          <a:blip r:embed="rId4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62176392"/>
      </p:ext>
    </p:extLst>
  </p:cSld>
  <p:clrMap bg1="dk1" tx1="lt1" bg2="dk2" tx2="lt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 id="2147484583" r:id="rId37"/>
    <p:sldLayoutId id="2147484584" r:id="rId38"/>
    <p:sldLayoutId id="2147484585" r:id="rId39"/>
    <p:sldLayoutId id="2147484587" r:id="rId4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347394036"/>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4D640E-4541-4DDA-983D-086B6B29479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5683B-7478-4E29-B900-D71D4256F310}"/>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ABA84-47EA-40AF-A51B-4F6096B4992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B52E2A9-1160-40CA-B3E8-CBE6575DF80E}" type="datetimeFigureOut">
              <a:rPr lang="en-US" smtClean="0"/>
              <a:t>4/16/2018</a:t>
            </a:fld>
            <a:endParaRPr lang="en-US"/>
          </a:p>
        </p:txBody>
      </p:sp>
      <p:sp>
        <p:nvSpPr>
          <p:cNvPr id="5" name="Footer Placeholder 4">
            <a:extLst>
              <a:ext uri="{FF2B5EF4-FFF2-40B4-BE49-F238E27FC236}">
                <a16:creationId xmlns:a16="http://schemas.microsoft.com/office/drawing/2014/main" id="{8BC5489C-B8D0-47FE-8FB9-5C4EF154C2EE}"/>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EDC996-2C29-4E5D-9DBE-7E71E73CA2FD}"/>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1E94A14-1B8D-4116-8863-0CDC2A2C4075}" type="slidenum">
              <a:rPr lang="en-US" smtClean="0"/>
              <a:t>‹#›</a:t>
            </a:fld>
            <a:endParaRPr lang="en-US"/>
          </a:p>
        </p:txBody>
      </p:sp>
    </p:spTree>
    <p:extLst>
      <p:ext uri="{BB962C8B-B14F-4D97-AF65-F5344CB8AC3E}">
        <p14:creationId xmlns:p14="http://schemas.microsoft.com/office/powerpoint/2010/main" val="3348521433"/>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890395651"/>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us/case-studies/?service=functions"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hyperlink" Target="https://github.com/codingwithsasquatch/serverless_ninjas_workshop" TargetMode="External"/><Relationship Id="rId4" Type="http://schemas.openxmlformats.org/officeDocument/2006/relationships/hyperlink" Target="https://microsoft.github.io/techcasestudies/#technology=Azure%20Functions&amp;sortBy=featured"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66.png"/><Relationship Id="rId3" Type="http://schemas.openxmlformats.org/officeDocument/2006/relationships/hyperlink" Target="https://azure.microsoft.com/en-us/services/cosmos-db/" TargetMode="External"/><Relationship Id="rId7" Type="http://schemas.openxmlformats.org/officeDocument/2006/relationships/image" Target="../media/image63.png"/><Relationship Id="rId12" Type="http://schemas.openxmlformats.org/officeDocument/2006/relationships/hyperlink" Target="https://azure.microsoft.com/en-us/services/event-grid/" TargetMode="External"/><Relationship Id="rId17"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68.png"/><Relationship Id="rId1" Type="http://schemas.openxmlformats.org/officeDocument/2006/relationships/slideLayout" Target="../slideLayouts/slideLayout21.xml"/><Relationship Id="rId6" Type="http://schemas.openxmlformats.org/officeDocument/2006/relationships/hyperlink" Target="https://azure.microsoft.com/en-us/services/storage/?v=16.50" TargetMode="External"/><Relationship Id="rId11" Type="http://schemas.openxmlformats.org/officeDocument/2006/relationships/image" Target="../media/image65.png"/><Relationship Id="rId5" Type="http://schemas.microsoft.com/office/2007/relationships/hdphoto" Target="../media/hdphoto2.wdp"/><Relationship Id="rId15" Type="http://schemas.openxmlformats.org/officeDocument/2006/relationships/image" Target="../media/image67.png"/><Relationship Id="rId10" Type="http://schemas.openxmlformats.org/officeDocument/2006/relationships/hyperlink" Target="https://azure.microsoft.com/en-us/services/stream-analytics/" TargetMode="External"/><Relationship Id="rId4" Type="http://schemas.openxmlformats.org/officeDocument/2006/relationships/image" Target="../media/image62.png"/><Relationship Id="rId9" Type="http://schemas.openxmlformats.org/officeDocument/2006/relationships/image" Target="../media/image64.png"/><Relationship Id="rId14" Type="http://schemas.openxmlformats.org/officeDocument/2006/relationships/hyperlink" Target="https://azure.microsoft.com/en-us/services/active-directory/"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odingwithsasquatch/serverless_ninjas_workshop"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hyperlink" Target="https://www.microsoft.com/handsonlabs/SelfPacedLabs#keywords=azure%20function&amp;page=1&amp;sort=Newest" TargetMode="External"/><Relationship Id="rId4" Type="http://schemas.openxmlformats.org/officeDocument/2006/relationships/hyperlink" Target="https://microsoft.sharepoint.com/sites/infopedia/Pages/Docset-Viewer.aspx?did=G01KC-2-129"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projectkudu/AzureFunctionsPortal" TargetMode="External"/><Relationship Id="rId3" Type="http://schemas.openxmlformats.org/officeDocument/2006/relationships/hyperlink" Target="https://github.com/Azure/Azure-Functions" TargetMode="External"/><Relationship Id="rId7" Type="http://schemas.openxmlformats.org/officeDocument/2006/relationships/hyperlink" Target="https://github.com/Azure/azure-functions-cli" TargetMode="External"/><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hyperlink" Target="https://github.com/Azure/azure-webjobs-sdk-extensions/" TargetMode="External"/><Relationship Id="rId5" Type="http://schemas.openxmlformats.org/officeDocument/2006/relationships/hyperlink" Target="https://github.com/Azure/azure-webjobs-sdk/" TargetMode="External"/><Relationship Id="rId10" Type="http://schemas.openxmlformats.org/officeDocument/2006/relationships/hyperlink" Target="https://github.com/azure/azure-webjobs-sdk-script-samples" TargetMode="External"/><Relationship Id="rId4" Type="http://schemas.openxmlformats.org/officeDocument/2006/relationships/hyperlink" Target="https://github.com/Azure/azure-webjobs-sdk-script/" TargetMode="External"/><Relationship Id="rId9" Type="http://schemas.openxmlformats.org/officeDocument/2006/relationships/hyperlink" Target="https://github.com/azure/azure-webjobs-sdk-templat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83.jpe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343317"/>
            <a:ext cx="6400800" cy="1661821"/>
          </a:xfrm>
        </p:spPr>
        <p:txBody>
          <a:bodyPr/>
          <a:lstStyle/>
          <a:p>
            <a:r>
              <a:rPr lang="en-US"/>
              <a:t>Azure</a:t>
            </a:r>
            <a:r>
              <a:rPr lang="en-US">
                <a:cs typeface="Segoe UI Light"/>
              </a:rPr>
              <a:t> Functions Deep Dive</a:t>
            </a:r>
          </a:p>
        </p:txBody>
      </p:sp>
      <p:sp>
        <p:nvSpPr>
          <p:cNvPr id="2" name="Rectangle 1">
            <a:extLst>
              <a:ext uri="{FF2B5EF4-FFF2-40B4-BE49-F238E27FC236}">
                <a16:creationId xmlns:a16="http://schemas.microsoft.com/office/drawing/2014/main" id="{511DCAE8-A329-4E94-A862-30E7C8D5E202}"/>
              </a:ext>
            </a:extLst>
          </p:cNvPr>
          <p:cNvSpPr/>
          <p:nvPr/>
        </p:nvSpPr>
        <p:spPr>
          <a:xfrm>
            <a:off x="366746" y="3257708"/>
            <a:ext cx="6216650" cy="2923877"/>
          </a:xfrm>
          <a:prstGeom prst="rect">
            <a:avLst/>
          </a:prstGeom>
        </p:spPr>
        <p:txBody>
          <a:bodyPr anchor="t">
            <a:spAutoFit/>
          </a:bodyPr>
          <a:lstStyle/>
          <a:p>
            <a:r>
              <a:rPr lang="en-US" sz="2000">
                <a:cs typeface="Segoe UI Semilight"/>
              </a:rPr>
              <a:t>Colby Tresness</a:t>
            </a:r>
          </a:p>
          <a:p>
            <a:r>
              <a:rPr lang="en-US" sz="2000">
                <a:cs typeface="Segoe UI Semilight"/>
              </a:rPr>
              <a:t>Program Manager – Azure Functions</a:t>
            </a:r>
          </a:p>
          <a:p>
            <a:r>
              <a:rPr lang="en-US" sz="2000">
                <a:cs typeface="Segoe UI Semilight"/>
              </a:rPr>
              <a:t>@</a:t>
            </a:r>
            <a:r>
              <a:rPr lang="en-US" sz="2000" err="1">
                <a:cs typeface="Segoe UI Semilight"/>
              </a:rPr>
              <a:t>ColbyTresness</a:t>
            </a:r>
            <a:endParaRPr lang="en-US" sz="2000">
              <a:cs typeface="Segoe UI Semilight"/>
            </a:endParaRPr>
          </a:p>
          <a:p>
            <a:endParaRPr lang="en-US" sz="2000">
              <a:cs typeface="Segoe UI Semilight"/>
            </a:endParaRPr>
          </a:p>
          <a:p>
            <a:r>
              <a:rPr lang="en-US" sz="2000">
                <a:cs typeface="Segoe UI Semilight"/>
              </a:rPr>
              <a:t>Eduardo Laureano</a:t>
            </a:r>
            <a:endParaRPr lang="en-US"/>
          </a:p>
          <a:p>
            <a:r>
              <a:rPr lang="en-US" sz="2000">
                <a:cs typeface="Segoe UI Semilight"/>
              </a:rPr>
              <a:t>Principal PM Manager – Azure Functions</a:t>
            </a:r>
          </a:p>
          <a:p>
            <a:r>
              <a:rPr lang="en-US" sz="2000">
                <a:cs typeface="Segoe UI Semilight"/>
              </a:rPr>
              <a:t>@</a:t>
            </a:r>
            <a:r>
              <a:rPr lang="en-US" sz="2000" err="1">
                <a:cs typeface="Segoe UI Semilight"/>
              </a:rPr>
              <a:t>eduardolaureano</a:t>
            </a:r>
          </a:p>
          <a:p>
            <a:endParaRPr lang="en-US" sz="2000">
              <a:cs typeface="Segoe UI Semilight"/>
            </a:endParaRPr>
          </a:p>
          <a:p>
            <a:endParaRPr lang="en-US" sz="2400">
              <a:cs typeface="Segoe UI Semilight"/>
            </a:endParaRPr>
          </a:p>
        </p:txBody>
      </p:sp>
      <p:sp>
        <p:nvSpPr>
          <p:cNvPr id="3" name="Rectangle 2">
            <a:extLst>
              <a:ext uri="{FF2B5EF4-FFF2-40B4-BE49-F238E27FC236}">
                <a16:creationId xmlns:a16="http://schemas.microsoft.com/office/drawing/2014/main" id="{9D197C31-8389-4774-BF35-A245AB9BB03F}"/>
              </a:ext>
            </a:extLst>
          </p:cNvPr>
          <p:cNvSpPr/>
          <p:nvPr/>
        </p:nvSpPr>
        <p:spPr>
          <a:xfrm>
            <a:off x="6097051" y="3312597"/>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78C35E7-0B68-461F-8D5D-523D4488E378}"/>
              </a:ext>
            </a:extLst>
          </p:cNvPr>
          <p:cNvSpPr txBox="1">
            <a:spLocks/>
          </p:cNvSpPr>
          <p:nvPr/>
        </p:nvSpPr>
        <p:spPr>
          <a:xfrm>
            <a:off x="960437" y="531441"/>
            <a:ext cx="10515600" cy="1325563"/>
          </a:xfrm>
          <a:prstGeom prst="rect">
            <a:avLst/>
          </a:prstGeom>
        </p:spPr>
        <p:txBody>
          <a:bodyPr>
            <a:normAutofit fontScale="975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4">
                <a:solidFill>
                  <a:schemeClr val="tx1"/>
                </a:solidFill>
              </a:rPr>
              <a:t>Ways to Run Functions</a:t>
            </a:r>
          </a:p>
        </p:txBody>
      </p:sp>
      <p:grpSp>
        <p:nvGrpSpPr>
          <p:cNvPr id="381" name="Group 380">
            <a:extLst>
              <a:ext uri="{FF2B5EF4-FFF2-40B4-BE49-F238E27FC236}">
                <a16:creationId xmlns:a16="http://schemas.microsoft.com/office/drawing/2014/main" id="{B7F12D14-933E-45EE-B21F-CF50154299F7}"/>
              </a:ext>
            </a:extLst>
          </p:cNvPr>
          <p:cNvGrpSpPr/>
          <p:nvPr/>
        </p:nvGrpSpPr>
        <p:grpSpPr>
          <a:xfrm>
            <a:off x="4172828" y="1544894"/>
            <a:ext cx="2098662" cy="4538472"/>
            <a:chOff x="4317422" y="1576413"/>
            <a:chExt cx="2098662" cy="4538472"/>
          </a:xfrm>
        </p:grpSpPr>
        <p:sp>
          <p:nvSpPr>
            <p:cNvPr id="7" name="TextBox 6">
              <a:extLst>
                <a:ext uri="{FF2B5EF4-FFF2-40B4-BE49-F238E27FC236}">
                  <a16:creationId xmlns:a16="http://schemas.microsoft.com/office/drawing/2014/main" id="{BA670B68-216E-4E94-A11E-2DB8C52CE503}"/>
                </a:ext>
              </a:extLst>
            </p:cNvPr>
            <p:cNvSpPr txBox="1"/>
            <p:nvPr/>
          </p:nvSpPr>
          <p:spPr>
            <a:xfrm>
              <a:off x="4317422" y="1576413"/>
              <a:ext cx="2075688" cy="4512660"/>
            </a:xfrm>
            <a:prstGeom prst="rect">
              <a:avLst/>
            </a:prstGeom>
            <a:solidFill>
              <a:srgbClr val="505050"/>
            </a:solidFill>
          </p:spPr>
          <p:txBody>
            <a:bodyPr wrap="square" lIns="179259" tIns="143407" rIns="179259" bIns="143407" rtlCol="0">
              <a:noAutofit/>
            </a:body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App Service Environment</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Network Isolation</a:t>
              </a:r>
            </a:p>
          </p:txBody>
        </p:sp>
        <p:pic>
          <p:nvPicPr>
            <p:cNvPr id="11" name="Picture 10">
              <a:extLst>
                <a:ext uri="{FF2B5EF4-FFF2-40B4-BE49-F238E27FC236}">
                  <a16:creationId xmlns:a16="http://schemas.microsoft.com/office/drawing/2014/main" id="{3CBD8C4C-FDF7-439D-AA61-5B1577A0EA96}"/>
                </a:ext>
              </a:extLst>
            </p:cNvPr>
            <p:cNvPicPr>
              <a:picLocks noChangeAspect="1"/>
            </p:cNvPicPr>
            <p:nvPr/>
          </p:nvPicPr>
          <p:blipFill>
            <a:blip r:embed="rId3"/>
            <a:stretch>
              <a:fillRect/>
            </a:stretch>
          </p:blipFill>
          <p:spPr>
            <a:xfrm>
              <a:off x="4594370" y="2739311"/>
              <a:ext cx="1513677" cy="1721016"/>
            </a:xfrm>
            <a:prstGeom prst="rect">
              <a:avLst/>
            </a:prstGeom>
          </p:spPr>
        </p:pic>
        <p:sp>
          <p:nvSpPr>
            <p:cNvPr id="12" name="TextBox 11">
              <a:extLst>
                <a:ext uri="{FF2B5EF4-FFF2-40B4-BE49-F238E27FC236}">
                  <a16:creationId xmlns:a16="http://schemas.microsoft.com/office/drawing/2014/main" id="{F3D80EE5-08B8-46A1-974A-027635ABF894}"/>
                </a:ext>
              </a:extLst>
            </p:cNvPr>
            <p:cNvSpPr txBox="1"/>
            <p:nvPr/>
          </p:nvSpPr>
          <p:spPr>
            <a:xfrm>
              <a:off x="4371912" y="4494863"/>
              <a:ext cx="2044172" cy="1620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Your own dedicated cloud environment with network isolation for apps, higher scale, and the ability to connect securely to local </a:t>
              </a:r>
              <a:r>
                <a:rPr kumimoji="0" lang="en-US" sz="1372" b="0" i="0" u="none" strike="noStrike" kern="1200" cap="none" spc="0" normalizeH="0" baseline="0" noProof="0" err="1">
                  <a:ln>
                    <a:noFill/>
                  </a:ln>
                  <a:solidFill>
                    <a:srgbClr val="FFFFFF"/>
                  </a:solidFill>
                  <a:effectLst/>
                  <a:uLnTx/>
                  <a:uFillTx/>
                  <a:latin typeface="Segoe UI Semilight"/>
                  <a:ea typeface="+mn-ea"/>
                  <a:cs typeface="+mn-cs"/>
                </a:rPr>
                <a:t>vNets</a:t>
              </a:r>
              <a:r>
                <a:rPr kumimoji="0" lang="en-US" sz="1372" b="0" i="0" u="none" strike="noStrike" kern="1200" cap="none" spc="0" normalizeH="0" baseline="0" noProof="0">
                  <a:ln>
                    <a:noFill/>
                  </a:ln>
                  <a:solidFill>
                    <a:srgbClr val="FFFFFF"/>
                  </a:solidFill>
                  <a:effectLst/>
                  <a:uLnTx/>
                  <a:uFillTx/>
                  <a:latin typeface="Segoe UI Semilight"/>
                  <a:ea typeface="+mn-ea"/>
                  <a:cs typeface="+mn-cs"/>
                </a:rPr>
                <a:t>. </a:t>
              </a:r>
            </a:p>
          </p:txBody>
        </p:sp>
      </p:grpSp>
      <p:grpSp>
        <p:nvGrpSpPr>
          <p:cNvPr id="382" name="Group 381">
            <a:extLst>
              <a:ext uri="{FF2B5EF4-FFF2-40B4-BE49-F238E27FC236}">
                <a16:creationId xmlns:a16="http://schemas.microsoft.com/office/drawing/2014/main" id="{9BE25A76-6008-418D-9DAA-0373C5FBE704}"/>
              </a:ext>
            </a:extLst>
          </p:cNvPr>
          <p:cNvGrpSpPr/>
          <p:nvPr/>
        </p:nvGrpSpPr>
        <p:grpSpPr>
          <a:xfrm>
            <a:off x="6253843" y="1544894"/>
            <a:ext cx="2075688" cy="4533336"/>
            <a:chOff x="6576032" y="1591030"/>
            <a:chExt cx="2075688" cy="4533336"/>
          </a:xfrm>
        </p:grpSpPr>
        <p:sp>
          <p:nvSpPr>
            <p:cNvPr id="9" name="TextBox 8">
              <a:extLst>
                <a:ext uri="{FF2B5EF4-FFF2-40B4-BE49-F238E27FC236}">
                  <a16:creationId xmlns:a16="http://schemas.microsoft.com/office/drawing/2014/main" id="{385758AC-406B-4B9F-83EB-80DC98D1C0F0}"/>
                </a:ext>
              </a:extLst>
            </p:cNvPr>
            <p:cNvSpPr txBox="1"/>
            <p:nvPr/>
          </p:nvSpPr>
          <p:spPr>
            <a:xfrm>
              <a:off x="6576032" y="1591030"/>
              <a:ext cx="2075688" cy="4512660"/>
            </a:xfrm>
            <a:prstGeom prst="rect">
              <a:avLst/>
            </a:prstGeom>
            <a:solidFill>
              <a:srgbClr val="000000"/>
            </a:solidFill>
          </p:spPr>
          <p:txBody>
            <a:bodyPr wrap="square" lIns="179259" tIns="143407" rIns="179259" bIns="14340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4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Azure Stack</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0"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On Premises</a:t>
              </a:r>
            </a:p>
          </p:txBody>
        </p:sp>
        <p:sp>
          <p:nvSpPr>
            <p:cNvPr id="14" name="TextBox 13">
              <a:extLst>
                <a:ext uri="{FF2B5EF4-FFF2-40B4-BE49-F238E27FC236}">
                  <a16:creationId xmlns:a16="http://schemas.microsoft.com/office/drawing/2014/main" id="{4EA0D6FA-CB72-4343-9298-62496866B78D}"/>
                </a:ext>
              </a:extLst>
            </p:cNvPr>
            <p:cNvSpPr txBox="1"/>
            <p:nvPr/>
          </p:nvSpPr>
          <p:spPr>
            <a:xfrm>
              <a:off x="6583993" y="4504344"/>
              <a:ext cx="2067727" cy="1620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Leverage cloud innovations </a:t>
              </a:r>
              <a:br>
                <a:rPr kumimoji="0" lang="en-US" sz="1372" b="0" i="0" u="none" strike="noStrike" kern="1200" cap="none" spc="0" normalizeH="0" baseline="0" noProof="0">
                  <a:ln>
                    <a:noFill/>
                  </a:ln>
                  <a:solidFill>
                    <a:srgbClr val="FFFFFF"/>
                  </a:solidFill>
                  <a:effectLst/>
                  <a:uLnTx/>
                  <a:uFillTx/>
                  <a:latin typeface="Segoe UI Semilight"/>
                  <a:ea typeface="+mn-ea"/>
                  <a:cs typeface="+mn-cs"/>
                </a:rPr>
              </a:br>
              <a:r>
                <a:rPr kumimoji="0" lang="en-US" sz="1372" b="0" i="0" u="none" strike="noStrike" kern="1200" cap="none" spc="0" normalizeH="0" baseline="0" noProof="0">
                  <a:ln>
                    <a:noFill/>
                  </a:ln>
                  <a:solidFill>
                    <a:srgbClr val="FFFFFF"/>
                  </a:solidFill>
                  <a:effectLst/>
                  <a:uLnTx/>
                  <a:uFillTx/>
                  <a:latin typeface="Segoe UI Semilight"/>
                  <a:ea typeface="+mn-ea"/>
                  <a:cs typeface="+mn-cs"/>
                </a:rPr>
                <a:t>in on-premises infrastructure.  </a:t>
              </a:r>
              <a:br>
                <a:rPr kumimoji="0" lang="en-US" sz="1372" b="0" i="0" u="none" strike="noStrike" kern="1200" cap="none" spc="0" normalizeH="0" baseline="0" noProof="0">
                  <a:ln>
                    <a:noFill/>
                  </a:ln>
                  <a:solidFill>
                    <a:srgbClr val="FFFFFF"/>
                  </a:solidFill>
                  <a:effectLst/>
                  <a:uLnTx/>
                  <a:uFillTx/>
                  <a:latin typeface="Segoe UI Semilight"/>
                  <a:ea typeface="+mn-ea"/>
                  <a:cs typeface="+mn-cs"/>
                </a:rPr>
              </a:br>
              <a:r>
                <a:rPr kumimoji="0" lang="en-US" sz="1372" b="0" i="0" u="none" strike="noStrike" kern="1200" cap="none" spc="0" normalizeH="0" baseline="0" noProof="0">
                  <a:ln>
                    <a:noFill/>
                  </a:ln>
                  <a:solidFill>
                    <a:srgbClr val="FFFFFF"/>
                  </a:solidFill>
                  <a:effectLst/>
                  <a:uLnTx/>
                  <a:uFillTx/>
                  <a:latin typeface="Segoe UI Semilight"/>
                  <a:ea typeface="+mn-ea"/>
                  <a:cs typeface="+mn-cs"/>
                </a:rPr>
                <a:t>Azure Stack brings the power of Azure to your own data centers.</a:t>
              </a:r>
            </a:p>
          </p:txBody>
        </p:sp>
        <p:pic>
          <p:nvPicPr>
            <p:cNvPr id="16" name="Picture 15">
              <a:extLst>
                <a:ext uri="{FF2B5EF4-FFF2-40B4-BE49-F238E27FC236}">
                  <a16:creationId xmlns:a16="http://schemas.microsoft.com/office/drawing/2014/main" id="{357C6A2F-AB52-4624-919B-1195A736A7B6}"/>
                </a:ext>
              </a:extLst>
            </p:cNvPr>
            <p:cNvPicPr>
              <a:picLocks noChangeAspect="1"/>
            </p:cNvPicPr>
            <p:nvPr/>
          </p:nvPicPr>
          <p:blipFill>
            <a:blip r:embed="rId4"/>
            <a:stretch>
              <a:fillRect/>
            </a:stretch>
          </p:blipFill>
          <p:spPr>
            <a:xfrm>
              <a:off x="6834023" y="2725596"/>
              <a:ext cx="1517981" cy="1726530"/>
            </a:xfrm>
            <a:prstGeom prst="rect">
              <a:avLst/>
            </a:prstGeom>
          </p:spPr>
        </p:pic>
        <p:grpSp>
          <p:nvGrpSpPr>
            <p:cNvPr id="17" name="Group 16">
              <a:extLst>
                <a:ext uri="{FF2B5EF4-FFF2-40B4-BE49-F238E27FC236}">
                  <a16:creationId xmlns:a16="http://schemas.microsoft.com/office/drawing/2014/main" id="{DD8BEE43-820F-448C-9900-23D246B79421}"/>
                </a:ext>
              </a:extLst>
            </p:cNvPr>
            <p:cNvGrpSpPr/>
            <p:nvPr/>
          </p:nvGrpSpPr>
          <p:grpSpPr>
            <a:xfrm>
              <a:off x="7843423" y="3815276"/>
              <a:ext cx="740459" cy="799959"/>
              <a:chOff x="4619625" y="3367088"/>
              <a:chExt cx="665163" cy="425450"/>
            </a:xfrm>
          </p:grpSpPr>
          <p:sp>
            <p:nvSpPr>
              <p:cNvPr id="18" name="Rectangle 386">
                <a:extLst>
                  <a:ext uri="{FF2B5EF4-FFF2-40B4-BE49-F238E27FC236}">
                    <a16:creationId xmlns:a16="http://schemas.microsoft.com/office/drawing/2014/main" id="{F983DCF8-84CD-4EED-946F-FE7438F14B21}"/>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87">
                <a:extLst>
                  <a:ext uri="{FF2B5EF4-FFF2-40B4-BE49-F238E27FC236}">
                    <a16:creationId xmlns:a16="http://schemas.microsoft.com/office/drawing/2014/main" id="{24B4B543-4387-414E-9036-42AB48C7D990}"/>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88">
                <a:extLst>
                  <a:ext uri="{FF2B5EF4-FFF2-40B4-BE49-F238E27FC236}">
                    <a16:creationId xmlns:a16="http://schemas.microsoft.com/office/drawing/2014/main" id="{A90638A1-10C6-4877-8FF5-7FBF43B4ABB4}"/>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89">
                <a:extLst>
                  <a:ext uri="{FF2B5EF4-FFF2-40B4-BE49-F238E27FC236}">
                    <a16:creationId xmlns:a16="http://schemas.microsoft.com/office/drawing/2014/main" id="{9D4E56BA-AB57-46CD-8908-9AD181B77B3D}"/>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90">
                <a:extLst>
                  <a:ext uri="{FF2B5EF4-FFF2-40B4-BE49-F238E27FC236}">
                    <a16:creationId xmlns:a16="http://schemas.microsoft.com/office/drawing/2014/main" id="{1E1133D1-595D-4AAB-B71A-92595A3E1C1E}"/>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391">
                <a:extLst>
                  <a:ext uri="{FF2B5EF4-FFF2-40B4-BE49-F238E27FC236}">
                    <a16:creationId xmlns:a16="http://schemas.microsoft.com/office/drawing/2014/main" id="{83BFFE44-4B70-406D-8D90-080636EC8431}"/>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392">
                <a:extLst>
                  <a:ext uri="{FF2B5EF4-FFF2-40B4-BE49-F238E27FC236}">
                    <a16:creationId xmlns:a16="http://schemas.microsoft.com/office/drawing/2014/main" id="{8EFBB8BF-3704-4256-8BEF-A2C53932CD07}"/>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393">
                <a:extLst>
                  <a:ext uri="{FF2B5EF4-FFF2-40B4-BE49-F238E27FC236}">
                    <a16:creationId xmlns:a16="http://schemas.microsoft.com/office/drawing/2014/main" id="{CBA147CF-739D-4874-90B8-F9DEFBEA3F0C}"/>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394">
                <a:extLst>
                  <a:ext uri="{FF2B5EF4-FFF2-40B4-BE49-F238E27FC236}">
                    <a16:creationId xmlns:a16="http://schemas.microsoft.com/office/drawing/2014/main" id="{0AC57C62-3DFE-4EF0-98FC-6626A6C053E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395">
                <a:extLst>
                  <a:ext uri="{FF2B5EF4-FFF2-40B4-BE49-F238E27FC236}">
                    <a16:creationId xmlns:a16="http://schemas.microsoft.com/office/drawing/2014/main" id="{879C6D12-3BD2-4014-AF0C-D0DEC766E3CF}"/>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396">
                <a:extLst>
                  <a:ext uri="{FF2B5EF4-FFF2-40B4-BE49-F238E27FC236}">
                    <a16:creationId xmlns:a16="http://schemas.microsoft.com/office/drawing/2014/main" id="{FF8B3538-B3D7-4391-B273-596DA2466AAE}"/>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397">
                <a:extLst>
                  <a:ext uri="{FF2B5EF4-FFF2-40B4-BE49-F238E27FC236}">
                    <a16:creationId xmlns:a16="http://schemas.microsoft.com/office/drawing/2014/main" id="{BBAF19A6-F8AE-4C4B-AA03-C14610D3D24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398">
                <a:extLst>
                  <a:ext uri="{FF2B5EF4-FFF2-40B4-BE49-F238E27FC236}">
                    <a16:creationId xmlns:a16="http://schemas.microsoft.com/office/drawing/2014/main" id="{240F319B-51DA-4220-8444-72F1749EEFDE}"/>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99">
                <a:extLst>
                  <a:ext uri="{FF2B5EF4-FFF2-40B4-BE49-F238E27FC236}">
                    <a16:creationId xmlns:a16="http://schemas.microsoft.com/office/drawing/2014/main" id="{3FD29CB4-6032-4B1B-85B3-F9548A3F1085}"/>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400">
                <a:extLst>
                  <a:ext uri="{FF2B5EF4-FFF2-40B4-BE49-F238E27FC236}">
                    <a16:creationId xmlns:a16="http://schemas.microsoft.com/office/drawing/2014/main" id="{B6B1B975-0A02-484A-8618-7507E645C8DF}"/>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401">
                <a:extLst>
                  <a:ext uri="{FF2B5EF4-FFF2-40B4-BE49-F238E27FC236}">
                    <a16:creationId xmlns:a16="http://schemas.microsoft.com/office/drawing/2014/main" id="{66359E78-7FEC-4DAB-8F88-86CFE1D81486}"/>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402">
                <a:extLst>
                  <a:ext uri="{FF2B5EF4-FFF2-40B4-BE49-F238E27FC236}">
                    <a16:creationId xmlns:a16="http://schemas.microsoft.com/office/drawing/2014/main" id="{D73F86B5-7AE2-42A5-9729-9BD848D5AFEB}"/>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403">
                <a:extLst>
                  <a:ext uri="{FF2B5EF4-FFF2-40B4-BE49-F238E27FC236}">
                    <a16:creationId xmlns:a16="http://schemas.microsoft.com/office/drawing/2014/main" id="{826D8D19-2DDC-4C0B-9DC8-8960D9A3C220}"/>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404">
                <a:extLst>
                  <a:ext uri="{FF2B5EF4-FFF2-40B4-BE49-F238E27FC236}">
                    <a16:creationId xmlns:a16="http://schemas.microsoft.com/office/drawing/2014/main" id="{9B827A5A-9EE4-4454-AD21-11DF160F8D7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405">
                <a:extLst>
                  <a:ext uri="{FF2B5EF4-FFF2-40B4-BE49-F238E27FC236}">
                    <a16:creationId xmlns:a16="http://schemas.microsoft.com/office/drawing/2014/main" id="{F106F56C-D855-4A29-8B6C-210E6E140910}"/>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607">
                <a:extLst>
                  <a:ext uri="{FF2B5EF4-FFF2-40B4-BE49-F238E27FC236}">
                    <a16:creationId xmlns:a16="http://schemas.microsoft.com/office/drawing/2014/main" id="{F4882AC6-37A4-424F-8BD4-6BB6CEF1387D}"/>
                  </a:ext>
                </a:extLst>
              </p:cNvPr>
              <p:cNvGrpSpPr>
                <a:grpSpLocks/>
              </p:cNvGrpSpPr>
              <p:nvPr/>
            </p:nvGrpSpPr>
            <p:grpSpPr bwMode="auto">
              <a:xfrm>
                <a:off x="4619625" y="3367088"/>
                <a:ext cx="434975" cy="425450"/>
                <a:chOff x="2949" y="1886"/>
                <a:chExt cx="274" cy="268"/>
              </a:xfrm>
            </p:grpSpPr>
            <p:sp>
              <p:nvSpPr>
                <p:cNvPr id="167" name="Rectangle 407">
                  <a:extLst>
                    <a:ext uri="{FF2B5EF4-FFF2-40B4-BE49-F238E27FC236}">
                      <a16:creationId xmlns:a16="http://schemas.microsoft.com/office/drawing/2014/main" id="{D453A0D7-5925-430F-9104-42DCBD11406E}"/>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408">
                  <a:extLst>
                    <a:ext uri="{FF2B5EF4-FFF2-40B4-BE49-F238E27FC236}">
                      <a16:creationId xmlns:a16="http://schemas.microsoft.com/office/drawing/2014/main" id="{B2960355-E14B-4C75-96D1-0C18E2A68099}"/>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409">
                  <a:extLst>
                    <a:ext uri="{FF2B5EF4-FFF2-40B4-BE49-F238E27FC236}">
                      <a16:creationId xmlns:a16="http://schemas.microsoft.com/office/drawing/2014/main" id="{916CEE37-9185-4730-9F6C-2708C2097032}"/>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410">
                  <a:extLst>
                    <a:ext uri="{FF2B5EF4-FFF2-40B4-BE49-F238E27FC236}">
                      <a16:creationId xmlns:a16="http://schemas.microsoft.com/office/drawing/2014/main" id="{6CA6A723-A566-4544-94AD-0184ABF6037D}"/>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411">
                  <a:extLst>
                    <a:ext uri="{FF2B5EF4-FFF2-40B4-BE49-F238E27FC236}">
                      <a16:creationId xmlns:a16="http://schemas.microsoft.com/office/drawing/2014/main" id="{A201B2E1-854D-4F2D-9956-409E6EE369DD}"/>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12">
                  <a:extLst>
                    <a:ext uri="{FF2B5EF4-FFF2-40B4-BE49-F238E27FC236}">
                      <a16:creationId xmlns:a16="http://schemas.microsoft.com/office/drawing/2014/main" id="{8605AF08-AC07-47CD-9686-07D0A424D5B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413">
                  <a:extLst>
                    <a:ext uri="{FF2B5EF4-FFF2-40B4-BE49-F238E27FC236}">
                      <a16:creationId xmlns:a16="http://schemas.microsoft.com/office/drawing/2014/main" id="{EAD148D1-0D66-427E-AE5C-6F5A7152A95C}"/>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414">
                  <a:extLst>
                    <a:ext uri="{FF2B5EF4-FFF2-40B4-BE49-F238E27FC236}">
                      <a16:creationId xmlns:a16="http://schemas.microsoft.com/office/drawing/2014/main" id="{779B5123-E625-443A-A2FC-BD2BCDB5B6F0}"/>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415">
                  <a:extLst>
                    <a:ext uri="{FF2B5EF4-FFF2-40B4-BE49-F238E27FC236}">
                      <a16:creationId xmlns:a16="http://schemas.microsoft.com/office/drawing/2014/main" id="{665324E8-A165-4BBD-8E45-190D80DF1AB6}"/>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416">
                  <a:extLst>
                    <a:ext uri="{FF2B5EF4-FFF2-40B4-BE49-F238E27FC236}">
                      <a16:creationId xmlns:a16="http://schemas.microsoft.com/office/drawing/2014/main" id="{2F85357E-80EE-4D04-91AC-2FEE7B84B1C8}"/>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417">
                  <a:extLst>
                    <a:ext uri="{FF2B5EF4-FFF2-40B4-BE49-F238E27FC236}">
                      <a16:creationId xmlns:a16="http://schemas.microsoft.com/office/drawing/2014/main" id="{C951F35D-2C5D-46F8-A970-899AD6097FC8}"/>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418">
                  <a:extLst>
                    <a:ext uri="{FF2B5EF4-FFF2-40B4-BE49-F238E27FC236}">
                      <a16:creationId xmlns:a16="http://schemas.microsoft.com/office/drawing/2014/main" id="{3B265870-A640-4D61-9B81-5E01C03B84EA}"/>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419">
                  <a:extLst>
                    <a:ext uri="{FF2B5EF4-FFF2-40B4-BE49-F238E27FC236}">
                      <a16:creationId xmlns:a16="http://schemas.microsoft.com/office/drawing/2014/main" id="{C9223AB1-CDD4-466A-B6D0-DC5A42609F33}"/>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420">
                  <a:extLst>
                    <a:ext uri="{FF2B5EF4-FFF2-40B4-BE49-F238E27FC236}">
                      <a16:creationId xmlns:a16="http://schemas.microsoft.com/office/drawing/2014/main" id="{0FA89F37-D7E2-4EE2-AF7A-3EF352059E29}"/>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421">
                  <a:extLst>
                    <a:ext uri="{FF2B5EF4-FFF2-40B4-BE49-F238E27FC236}">
                      <a16:creationId xmlns:a16="http://schemas.microsoft.com/office/drawing/2014/main" id="{F0F0673B-7692-4D28-B916-ADB9A094DFC1}"/>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422">
                  <a:extLst>
                    <a:ext uri="{FF2B5EF4-FFF2-40B4-BE49-F238E27FC236}">
                      <a16:creationId xmlns:a16="http://schemas.microsoft.com/office/drawing/2014/main" id="{EFD0DD1D-5D33-4CBB-8FC2-0194821DADF5}"/>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423">
                  <a:extLst>
                    <a:ext uri="{FF2B5EF4-FFF2-40B4-BE49-F238E27FC236}">
                      <a16:creationId xmlns:a16="http://schemas.microsoft.com/office/drawing/2014/main" id="{9888E81E-C1A4-456D-A234-446FBFB79BF1}"/>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424">
                  <a:extLst>
                    <a:ext uri="{FF2B5EF4-FFF2-40B4-BE49-F238E27FC236}">
                      <a16:creationId xmlns:a16="http://schemas.microsoft.com/office/drawing/2014/main" id="{5EE5BDFD-C2E2-4A2E-A9A9-E6AF7052DAB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425">
                  <a:extLst>
                    <a:ext uri="{FF2B5EF4-FFF2-40B4-BE49-F238E27FC236}">
                      <a16:creationId xmlns:a16="http://schemas.microsoft.com/office/drawing/2014/main" id="{92F469AB-D775-42DD-8BC2-91E764746CA0}"/>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426">
                  <a:extLst>
                    <a:ext uri="{FF2B5EF4-FFF2-40B4-BE49-F238E27FC236}">
                      <a16:creationId xmlns:a16="http://schemas.microsoft.com/office/drawing/2014/main" id="{A6C45EC7-A8D3-4E12-A85C-A6975C6D011F}"/>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427">
                  <a:extLst>
                    <a:ext uri="{FF2B5EF4-FFF2-40B4-BE49-F238E27FC236}">
                      <a16:creationId xmlns:a16="http://schemas.microsoft.com/office/drawing/2014/main" id="{9785F4A8-C0AF-49BE-A705-EEDBC35CAFCA}"/>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428">
                  <a:extLst>
                    <a:ext uri="{FF2B5EF4-FFF2-40B4-BE49-F238E27FC236}">
                      <a16:creationId xmlns:a16="http://schemas.microsoft.com/office/drawing/2014/main" id="{2377D3CB-BF88-4875-8356-B4E80983EE95}"/>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429">
                  <a:extLst>
                    <a:ext uri="{FF2B5EF4-FFF2-40B4-BE49-F238E27FC236}">
                      <a16:creationId xmlns:a16="http://schemas.microsoft.com/office/drawing/2014/main" id="{7D9A3195-5E59-4FFA-AB80-31F36B19B52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430">
                  <a:extLst>
                    <a:ext uri="{FF2B5EF4-FFF2-40B4-BE49-F238E27FC236}">
                      <a16:creationId xmlns:a16="http://schemas.microsoft.com/office/drawing/2014/main" id="{B5CE5E6D-4580-42B2-A592-1D67B24BC086}"/>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431">
                  <a:extLst>
                    <a:ext uri="{FF2B5EF4-FFF2-40B4-BE49-F238E27FC236}">
                      <a16:creationId xmlns:a16="http://schemas.microsoft.com/office/drawing/2014/main" id="{D55645B6-813D-4E1A-9DD8-F75E1D7FC3C3}"/>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432">
                  <a:extLst>
                    <a:ext uri="{FF2B5EF4-FFF2-40B4-BE49-F238E27FC236}">
                      <a16:creationId xmlns:a16="http://schemas.microsoft.com/office/drawing/2014/main" id="{9C091DEE-F818-4EA6-846E-447A8C2F0A43}"/>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433">
                  <a:extLst>
                    <a:ext uri="{FF2B5EF4-FFF2-40B4-BE49-F238E27FC236}">
                      <a16:creationId xmlns:a16="http://schemas.microsoft.com/office/drawing/2014/main" id="{21390175-6860-4D52-A489-2F92668F8049}"/>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434">
                  <a:extLst>
                    <a:ext uri="{FF2B5EF4-FFF2-40B4-BE49-F238E27FC236}">
                      <a16:creationId xmlns:a16="http://schemas.microsoft.com/office/drawing/2014/main" id="{BE7ED3FE-55F5-4432-BBB7-5EF85697AD75}"/>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435">
                  <a:extLst>
                    <a:ext uri="{FF2B5EF4-FFF2-40B4-BE49-F238E27FC236}">
                      <a16:creationId xmlns:a16="http://schemas.microsoft.com/office/drawing/2014/main" id="{6995FFB0-8CF3-448D-B0F2-028CA6B8A45E}"/>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436">
                  <a:extLst>
                    <a:ext uri="{FF2B5EF4-FFF2-40B4-BE49-F238E27FC236}">
                      <a16:creationId xmlns:a16="http://schemas.microsoft.com/office/drawing/2014/main" id="{4BD7302B-DB51-4DF6-97C3-F61ACC94AE6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437">
                  <a:extLst>
                    <a:ext uri="{FF2B5EF4-FFF2-40B4-BE49-F238E27FC236}">
                      <a16:creationId xmlns:a16="http://schemas.microsoft.com/office/drawing/2014/main" id="{4076876A-C5FD-4931-A479-558265AA7584}"/>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438">
                  <a:extLst>
                    <a:ext uri="{FF2B5EF4-FFF2-40B4-BE49-F238E27FC236}">
                      <a16:creationId xmlns:a16="http://schemas.microsoft.com/office/drawing/2014/main" id="{54225880-E0BE-498B-99D6-13486A12D753}"/>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439">
                  <a:extLst>
                    <a:ext uri="{FF2B5EF4-FFF2-40B4-BE49-F238E27FC236}">
                      <a16:creationId xmlns:a16="http://schemas.microsoft.com/office/drawing/2014/main" id="{5DDBC0D6-807C-4F50-BD32-C84CBB4D7E0E}"/>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440">
                  <a:extLst>
                    <a:ext uri="{FF2B5EF4-FFF2-40B4-BE49-F238E27FC236}">
                      <a16:creationId xmlns:a16="http://schemas.microsoft.com/office/drawing/2014/main" id="{E85BD08D-C3C5-4205-83CF-F4F4756FF944}"/>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441">
                  <a:extLst>
                    <a:ext uri="{FF2B5EF4-FFF2-40B4-BE49-F238E27FC236}">
                      <a16:creationId xmlns:a16="http://schemas.microsoft.com/office/drawing/2014/main" id="{26E85FA9-4AEC-47E6-B5FA-7012FA13C134}"/>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442">
                  <a:extLst>
                    <a:ext uri="{FF2B5EF4-FFF2-40B4-BE49-F238E27FC236}">
                      <a16:creationId xmlns:a16="http://schemas.microsoft.com/office/drawing/2014/main" id="{1C5F6CFA-4626-4E55-9708-29B8ACF586F5}"/>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443">
                  <a:extLst>
                    <a:ext uri="{FF2B5EF4-FFF2-40B4-BE49-F238E27FC236}">
                      <a16:creationId xmlns:a16="http://schemas.microsoft.com/office/drawing/2014/main" id="{2E6CB64C-735A-4E93-BB35-CE8E624454F0}"/>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444">
                  <a:extLst>
                    <a:ext uri="{FF2B5EF4-FFF2-40B4-BE49-F238E27FC236}">
                      <a16:creationId xmlns:a16="http://schemas.microsoft.com/office/drawing/2014/main" id="{0CAA9057-E6EE-4FA8-A70A-BC204AD6C03E}"/>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445">
                  <a:extLst>
                    <a:ext uri="{FF2B5EF4-FFF2-40B4-BE49-F238E27FC236}">
                      <a16:creationId xmlns:a16="http://schemas.microsoft.com/office/drawing/2014/main" id="{39DA8C89-5CE0-4F05-B283-C0D8E90995E9}"/>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446">
                  <a:extLst>
                    <a:ext uri="{FF2B5EF4-FFF2-40B4-BE49-F238E27FC236}">
                      <a16:creationId xmlns:a16="http://schemas.microsoft.com/office/drawing/2014/main" id="{DCB6192A-E606-43DD-8640-91C1F0E2740A}"/>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447">
                  <a:extLst>
                    <a:ext uri="{FF2B5EF4-FFF2-40B4-BE49-F238E27FC236}">
                      <a16:creationId xmlns:a16="http://schemas.microsoft.com/office/drawing/2014/main" id="{F9208D6E-E982-45FA-96FB-A430B8B8648A}"/>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448">
                  <a:extLst>
                    <a:ext uri="{FF2B5EF4-FFF2-40B4-BE49-F238E27FC236}">
                      <a16:creationId xmlns:a16="http://schemas.microsoft.com/office/drawing/2014/main" id="{8BF0185F-159C-4954-832C-4B5F98308647}"/>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449">
                  <a:extLst>
                    <a:ext uri="{FF2B5EF4-FFF2-40B4-BE49-F238E27FC236}">
                      <a16:creationId xmlns:a16="http://schemas.microsoft.com/office/drawing/2014/main" id="{0F4B194C-8CDF-4B05-BD24-656CCC76D60B}"/>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450">
                  <a:extLst>
                    <a:ext uri="{FF2B5EF4-FFF2-40B4-BE49-F238E27FC236}">
                      <a16:creationId xmlns:a16="http://schemas.microsoft.com/office/drawing/2014/main" id="{A1433206-623C-4076-942D-CA627086DD61}"/>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451">
                  <a:extLst>
                    <a:ext uri="{FF2B5EF4-FFF2-40B4-BE49-F238E27FC236}">
                      <a16:creationId xmlns:a16="http://schemas.microsoft.com/office/drawing/2014/main" id="{8C806513-9122-43C1-B298-E7339D71ED82}"/>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452">
                  <a:extLst>
                    <a:ext uri="{FF2B5EF4-FFF2-40B4-BE49-F238E27FC236}">
                      <a16:creationId xmlns:a16="http://schemas.microsoft.com/office/drawing/2014/main" id="{817BA734-500E-496F-BE0F-255BA3131EE8}"/>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453">
                  <a:extLst>
                    <a:ext uri="{FF2B5EF4-FFF2-40B4-BE49-F238E27FC236}">
                      <a16:creationId xmlns:a16="http://schemas.microsoft.com/office/drawing/2014/main" id="{3F04EBD2-F7AE-4859-8D68-660B5D829CD4}"/>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454">
                  <a:extLst>
                    <a:ext uri="{FF2B5EF4-FFF2-40B4-BE49-F238E27FC236}">
                      <a16:creationId xmlns:a16="http://schemas.microsoft.com/office/drawing/2014/main" id="{0399A16D-26E7-44EE-82CC-266FB2E0D952}"/>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455">
                  <a:extLst>
                    <a:ext uri="{FF2B5EF4-FFF2-40B4-BE49-F238E27FC236}">
                      <a16:creationId xmlns:a16="http://schemas.microsoft.com/office/drawing/2014/main" id="{6854C0AC-9FB2-4D65-8113-B65EB6FD942F}"/>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456">
                  <a:extLst>
                    <a:ext uri="{FF2B5EF4-FFF2-40B4-BE49-F238E27FC236}">
                      <a16:creationId xmlns:a16="http://schemas.microsoft.com/office/drawing/2014/main" id="{7D76B72A-5C1F-4A80-AB47-65048B6BDD6E}"/>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457">
                  <a:extLst>
                    <a:ext uri="{FF2B5EF4-FFF2-40B4-BE49-F238E27FC236}">
                      <a16:creationId xmlns:a16="http://schemas.microsoft.com/office/drawing/2014/main" id="{FACB0FCD-C0B7-4403-8850-1536381F83A6}"/>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458">
                  <a:extLst>
                    <a:ext uri="{FF2B5EF4-FFF2-40B4-BE49-F238E27FC236}">
                      <a16:creationId xmlns:a16="http://schemas.microsoft.com/office/drawing/2014/main" id="{5C0CC92B-1031-4DEA-B10C-C618B564A911}"/>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Rectangle 459">
                  <a:extLst>
                    <a:ext uri="{FF2B5EF4-FFF2-40B4-BE49-F238E27FC236}">
                      <a16:creationId xmlns:a16="http://schemas.microsoft.com/office/drawing/2014/main" id="{0D0D0FF0-6B5E-45FC-8A8C-1429C9743C35}"/>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460">
                  <a:extLst>
                    <a:ext uri="{FF2B5EF4-FFF2-40B4-BE49-F238E27FC236}">
                      <a16:creationId xmlns:a16="http://schemas.microsoft.com/office/drawing/2014/main" id="{3404F67D-1FBC-4E90-9F2F-85279CEE9999}"/>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Rectangle 461">
                  <a:extLst>
                    <a:ext uri="{FF2B5EF4-FFF2-40B4-BE49-F238E27FC236}">
                      <a16:creationId xmlns:a16="http://schemas.microsoft.com/office/drawing/2014/main" id="{7BFECBEF-EC5E-4C63-9AAF-95077A540C4B}"/>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462">
                  <a:extLst>
                    <a:ext uri="{FF2B5EF4-FFF2-40B4-BE49-F238E27FC236}">
                      <a16:creationId xmlns:a16="http://schemas.microsoft.com/office/drawing/2014/main" id="{146508BA-BACC-4D41-9362-ECB8AC9DF9B4}"/>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463">
                  <a:extLst>
                    <a:ext uri="{FF2B5EF4-FFF2-40B4-BE49-F238E27FC236}">
                      <a16:creationId xmlns:a16="http://schemas.microsoft.com/office/drawing/2014/main" id="{79A61074-CB35-45AF-8840-578984CB4BDE}"/>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464">
                  <a:extLst>
                    <a:ext uri="{FF2B5EF4-FFF2-40B4-BE49-F238E27FC236}">
                      <a16:creationId xmlns:a16="http://schemas.microsoft.com/office/drawing/2014/main" id="{C87941B7-EF94-4317-8AF7-5822D9DC46D6}"/>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465">
                  <a:extLst>
                    <a:ext uri="{FF2B5EF4-FFF2-40B4-BE49-F238E27FC236}">
                      <a16:creationId xmlns:a16="http://schemas.microsoft.com/office/drawing/2014/main" id="{B227DD83-DBE4-434E-8213-509423172838}"/>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466">
                  <a:extLst>
                    <a:ext uri="{FF2B5EF4-FFF2-40B4-BE49-F238E27FC236}">
                      <a16:creationId xmlns:a16="http://schemas.microsoft.com/office/drawing/2014/main" id="{998F3684-D9EA-4B2B-B2F9-DF8DF517F73E}"/>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467">
                  <a:extLst>
                    <a:ext uri="{FF2B5EF4-FFF2-40B4-BE49-F238E27FC236}">
                      <a16:creationId xmlns:a16="http://schemas.microsoft.com/office/drawing/2014/main" id="{8571CB28-8146-49BB-9F69-58A044520E33}"/>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468">
                  <a:extLst>
                    <a:ext uri="{FF2B5EF4-FFF2-40B4-BE49-F238E27FC236}">
                      <a16:creationId xmlns:a16="http://schemas.microsoft.com/office/drawing/2014/main" id="{157C16F5-51A8-4396-A461-45E07A7063C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469">
                  <a:extLst>
                    <a:ext uri="{FF2B5EF4-FFF2-40B4-BE49-F238E27FC236}">
                      <a16:creationId xmlns:a16="http://schemas.microsoft.com/office/drawing/2014/main" id="{E49A5773-16FF-408F-B44E-20D14E92C936}"/>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470">
                  <a:extLst>
                    <a:ext uri="{FF2B5EF4-FFF2-40B4-BE49-F238E27FC236}">
                      <a16:creationId xmlns:a16="http://schemas.microsoft.com/office/drawing/2014/main" id="{CD032884-8754-4106-9A11-E65C0F0C3678}"/>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471">
                  <a:extLst>
                    <a:ext uri="{FF2B5EF4-FFF2-40B4-BE49-F238E27FC236}">
                      <a16:creationId xmlns:a16="http://schemas.microsoft.com/office/drawing/2014/main" id="{9C910875-A2EA-4F63-AC61-0D086196049D}"/>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472">
                  <a:extLst>
                    <a:ext uri="{FF2B5EF4-FFF2-40B4-BE49-F238E27FC236}">
                      <a16:creationId xmlns:a16="http://schemas.microsoft.com/office/drawing/2014/main" id="{761E433C-AD37-4FFA-8194-5E36B00F84B3}"/>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473">
                  <a:extLst>
                    <a:ext uri="{FF2B5EF4-FFF2-40B4-BE49-F238E27FC236}">
                      <a16:creationId xmlns:a16="http://schemas.microsoft.com/office/drawing/2014/main" id="{C64AE48F-10E3-4BC0-8A0A-E70688830DF8}"/>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474">
                  <a:extLst>
                    <a:ext uri="{FF2B5EF4-FFF2-40B4-BE49-F238E27FC236}">
                      <a16:creationId xmlns:a16="http://schemas.microsoft.com/office/drawing/2014/main" id="{3700130F-F427-47C9-B7FC-3DCAEAABACFF}"/>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475">
                  <a:extLst>
                    <a:ext uri="{FF2B5EF4-FFF2-40B4-BE49-F238E27FC236}">
                      <a16:creationId xmlns:a16="http://schemas.microsoft.com/office/drawing/2014/main" id="{120A0954-69A0-4A25-BD63-F4A258D8AB3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476">
                  <a:extLst>
                    <a:ext uri="{FF2B5EF4-FFF2-40B4-BE49-F238E27FC236}">
                      <a16:creationId xmlns:a16="http://schemas.microsoft.com/office/drawing/2014/main" id="{7A0AC94D-C300-4979-B725-39DBF4F515A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477">
                  <a:extLst>
                    <a:ext uri="{FF2B5EF4-FFF2-40B4-BE49-F238E27FC236}">
                      <a16:creationId xmlns:a16="http://schemas.microsoft.com/office/drawing/2014/main" id="{288C4349-A318-45A4-A6EB-0AEC3B8C4C79}"/>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478">
                  <a:extLst>
                    <a:ext uri="{FF2B5EF4-FFF2-40B4-BE49-F238E27FC236}">
                      <a16:creationId xmlns:a16="http://schemas.microsoft.com/office/drawing/2014/main" id="{57AFE4E9-78A8-4B0E-AA65-B15C0784F3CE}"/>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479">
                  <a:extLst>
                    <a:ext uri="{FF2B5EF4-FFF2-40B4-BE49-F238E27FC236}">
                      <a16:creationId xmlns:a16="http://schemas.microsoft.com/office/drawing/2014/main" id="{66A25EB9-04AC-415A-8CB6-AAD9447E1076}"/>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480">
                  <a:extLst>
                    <a:ext uri="{FF2B5EF4-FFF2-40B4-BE49-F238E27FC236}">
                      <a16:creationId xmlns:a16="http://schemas.microsoft.com/office/drawing/2014/main" id="{5085E140-E540-4E00-B315-238642F6B857}"/>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481">
                  <a:extLst>
                    <a:ext uri="{FF2B5EF4-FFF2-40B4-BE49-F238E27FC236}">
                      <a16:creationId xmlns:a16="http://schemas.microsoft.com/office/drawing/2014/main" id="{0698BB58-3304-49D9-87D9-42E17DD152FD}"/>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482">
                  <a:extLst>
                    <a:ext uri="{FF2B5EF4-FFF2-40B4-BE49-F238E27FC236}">
                      <a16:creationId xmlns:a16="http://schemas.microsoft.com/office/drawing/2014/main" id="{AED99CA2-5B22-4406-8BE8-C8CCF544AB2A}"/>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483">
                  <a:extLst>
                    <a:ext uri="{FF2B5EF4-FFF2-40B4-BE49-F238E27FC236}">
                      <a16:creationId xmlns:a16="http://schemas.microsoft.com/office/drawing/2014/main" id="{BE4076B3-7CF4-4FD7-9F2B-2237800BB01B}"/>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Rectangle 484">
                  <a:extLst>
                    <a:ext uri="{FF2B5EF4-FFF2-40B4-BE49-F238E27FC236}">
                      <a16:creationId xmlns:a16="http://schemas.microsoft.com/office/drawing/2014/main" id="{4315BB2C-1ECF-4F16-B754-D176FA45AE54}"/>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485">
                  <a:extLst>
                    <a:ext uri="{FF2B5EF4-FFF2-40B4-BE49-F238E27FC236}">
                      <a16:creationId xmlns:a16="http://schemas.microsoft.com/office/drawing/2014/main" id="{FE58AC7C-4A4A-413A-AAE6-F32662A9B97F}"/>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486">
                  <a:extLst>
                    <a:ext uri="{FF2B5EF4-FFF2-40B4-BE49-F238E27FC236}">
                      <a16:creationId xmlns:a16="http://schemas.microsoft.com/office/drawing/2014/main" id="{B492A5B0-E34B-4E2A-8DD4-4F6128A62BAA}"/>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487">
                  <a:extLst>
                    <a:ext uri="{FF2B5EF4-FFF2-40B4-BE49-F238E27FC236}">
                      <a16:creationId xmlns:a16="http://schemas.microsoft.com/office/drawing/2014/main" id="{869B9FDA-3ADF-4F29-B715-E5B10CFAA6AF}"/>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488">
                  <a:extLst>
                    <a:ext uri="{FF2B5EF4-FFF2-40B4-BE49-F238E27FC236}">
                      <a16:creationId xmlns:a16="http://schemas.microsoft.com/office/drawing/2014/main" id="{F44C2EAC-4A55-4D35-AEB6-58672D894ECB}"/>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489">
                  <a:extLst>
                    <a:ext uri="{FF2B5EF4-FFF2-40B4-BE49-F238E27FC236}">
                      <a16:creationId xmlns:a16="http://schemas.microsoft.com/office/drawing/2014/main" id="{85066CEB-C8ED-4A62-A099-CCCCC04D699A}"/>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490">
                  <a:extLst>
                    <a:ext uri="{FF2B5EF4-FFF2-40B4-BE49-F238E27FC236}">
                      <a16:creationId xmlns:a16="http://schemas.microsoft.com/office/drawing/2014/main" id="{6E9CE2E5-347A-4304-A77E-E3530727A3DD}"/>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491">
                  <a:extLst>
                    <a:ext uri="{FF2B5EF4-FFF2-40B4-BE49-F238E27FC236}">
                      <a16:creationId xmlns:a16="http://schemas.microsoft.com/office/drawing/2014/main" id="{B425D8BF-C896-4C6E-A4B2-EE882949BA71}"/>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492">
                  <a:extLst>
                    <a:ext uri="{FF2B5EF4-FFF2-40B4-BE49-F238E27FC236}">
                      <a16:creationId xmlns:a16="http://schemas.microsoft.com/office/drawing/2014/main" id="{99D896F5-75EF-4911-9A55-B9CF2648510F}"/>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493">
                  <a:extLst>
                    <a:ext uri="{FF2B5EF4-FFF2-40B4-BE49-F238E27FC236}">
                      <a16:creationId xmlns:a16="http://schemas.microsoft.com/office/drawing/2014/main" id="{AE970AFB-D733-43FF-BDFE-DDE23424D8DB}"/>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494">
                  <a:extLst>
                    <a:ext uri="{FF2B5EF4-FFF2-40B4-BE49-F238E27FC236}">
                      <a16:creationId xmlns:a16="http://schemas.microsoft.com/office/drawing/2014/main" id="{E778D8F5-E748-4307-B372-EDB277AD320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495">
                  <a:extLst>
                    <a:ext uri="{FF2B5EF4-FFF2-40B4-BE49-F238E27FC236}">
                      <a16:creationId xmlns:a16="http://schemas.microsoft.com/office/drawing/2014/main" id="{D44691F5-6904-4FC1-99C2-62C26D64E467}"/>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496">
                  <a:extLst>
                    <a:ext uri="{FF2B5EF4-FFF2-40B4-BE49-F238E27FC236}">
                      <a16:creationId xmlns:a16="http://schemas.microsoft.com/office/drawing/2014/main" id="{F76B3E05-9C07-4D55-8463-21F516527BFD}"/>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497">
                  <a:extLst>
                    <a:ext uri="{FF2B5EF4-FFF2-40B4-BE49-F238E27FC236}">
                      <a16:creationId xmlns:a16="http://schemas.microsoft.com/office/drawing/2014/main" id="{2E92715C-55B4-4648-888B-1F9235AF1404}"/>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498">
                  <a:extLst>
                    <a:ext uri="{FF2B5EF4-FFF2-40B4-BE49-F238E27FC236}">
                      <a16:creationId xmlns:a16="http://schemas.microsoft.com/office/drawing/2014/main" id="{D3405BEC-D882-4A82-A701-17CDF2E3447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499">
                  <a:extLst>
                    <a:ext uri="{FF2B5EF4-FFF2-40B4-BE49-F238E27FC236}">
                      <a16:creationId xmlns:a16="http://schemas.microsoft.com/office/drawing/2014/main" id="{3DB03248-4FC6-4F20-B17E-367EAB1FD59C}"/>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500">
                  <a:extLst>
                    <a:ext uri="{FF2B5EF4-FFF2-40B4-BE49-F238E27FC236}">
                      <a16:creationId xmlns:a16="http://schemas.microsoft.com/office/drawing/2014/main" id="{78D8FC24-EEF1-40C6-81F0-AE46DEF69C59}"/>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501">
                  <a:extLst>
                    <a:ext uri="{FF2B5EF4-FFF2-40B4-BE49-F238E27FC236}">
                      <a16:creationId xmlns:a16="http://schemas.microsoft.com/office/drawing/2014/main" id="{0F1E9086-FD5F-488A-9757-2387A31C2D2F}"/>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502">
                  <a:extLst>
                    <a:ext uri="{FF2B5EF4-FFF2-40B4-BE49-F238E27FC236}">
                      <a16:creationId xmlns:a16="http://schemas.microsoft.com/office/drawing/2014/main" id="{B12CABAF-55A3-4487-BAE6-13A2849826D9}"/>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503">
                  <a:extLst>
                    <a:ext uri="{FF2B5EF4-FFF2-40B4-BE49-F238E27FC236}">
                      <a16:creationId xmlns:a16="http://schemas.microsoft.com/office/drawing/2014/main" id="{49EF21B7-5333-4318-A45F-AB7B0868E957}"/>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504">
                  <a:extLst>
                    <a:ext uri="{FF2B5EF4-FFF2-40B4-BE49-F238E27FC236}">
                      <a16:creationId xmlns:a16="http://schemas.microsoft.com/office/drawing/2014/main" id="{8C9807B4-37EA-4C7E-A537-7C11C472BE60}"/>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505">
                  <a:extLst>
                    <a:ext uri="{FF2B5EF4-FFF2-40B4-BE49-F238E27FC236}">
                      <a16:creationId xmlns:a16="http://schemas.microsoft.com/office/drawing/2014/main" id="{2949D8F2-A006-467D-9D5B-0C4E40B1C695}"/>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506">
                  <a:extLst>
                    <a:ext uri="{FF2B5EF4-FFF2-40B4-BE49-F238E27FC236}">
                      <a16:creationId xmlns:a16="http://schemas.microsoft.com/office/drawing/2014/main" id="{8FD1CD94-79CE-434E-96F4-859FEF95AD9A}"/>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507">
                  <a:extLst>
                    <a:ext uri="{FF2B5EF4-FFF2-40B4-BE49-F238E27FC236}">
                      <a16:creationId xmlns:a16="http://schemas.microsoft.com/office/drawing/2014/main" id="{2CED4F8B-C40F-4915-B849-5A9B5243E3E8}"/>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508">
                  <a:extLst>
                    <a:ext uri="{FF2B5EF4-FFF2-40B4-BE49-F238E27FC236}">
                      <a16:creationId xmlns:a16="http://schemas.microsoft.com/office/drawing/2014/main" id="{E22EF56A-E79F-4A92-A938-B8ECCDD4DC3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509">
                  <a:extLst>
                    <a:ext uri="{FF2B5EF4-FFF2-40B4-BE49-F238E27FC236}">
                      <a16:creationId xmlns:a16="http://schemas.microsoft.com/office/drawing/2014/main" id="{04412D42-DBC4-4A79-B421-4E7B64BD4AA2}"/>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510">
                  <a:extLst>
                    <a:ext uri="{FF2B5EF4-FFF2-40B4-BE49-F238E27FC236}">
                      <a16:creationId xmlns:a16="http://schemas.microsoft.com/office/drawing/2014/main" id="{B5858B7C-8F44-401F-8F11-77AC509879CD}"/>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511">
                  <a:extLst>
                    <a:ext uri="{FF2B5EF4-FFF2-40B4-BE49-F238E27FC236}">
                      <a16:creationId xmlns:a16="http://schemas.microsoft.com/office/drawing/2014/main" id="{8121D852-7E27-4D2D-9C29-D6A1E6449B4D}"/>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512">
                  <a:extLst>
                    <a:ext uri="{FF2B5EF4-FFF2-40B4-BE49-F238E27FC236}">
                      <a16:creationId xmlns:a16="http://schemas.microsoft.com/office/drawing/2014/main" id="{69AAC18B-CA0B-4CC2-9D78-0B7734690768}"/>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513">
                  <a:extLst>
                    <a:ext uri="{FF2B5EF4-FFF2-40B4-BE49-F238E27FC236}">
                      <a16:creationId xmlns:a16="http://schemas.microsoft.com/office/drawing/2014/main" id="{FAB0F024-2597-46BA-9549-4562DFC7F7CC}"/>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514">
                  <a:extLst>
                    <a:ext uri="{FF2B5EF4-FFF2-40B4-BE49-F238E27FC236}">
                      <a16:creationId xmlns:a16="http://schemas.microsoft.com/office/drawing/2014/main" id="{DD0C2ECA-378F-4B09-AF65-39A70D4975D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515">
                  <a:extLst>
                    <a:ext uri="{FF2B5EF4-FFF2-40B4-BE49-F238E27FC236}">
                      <a16:creationId xmlns:a16="http://schemas.microsoft.com/office/drawing/2014/main" id="{04353096-177E-475D-96AC-380FB13F0C8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516">
                  <a:extLst>
                    <a:ext uri="{FF2B5EF4-FFF2-40B4-BE49-F238E27FC236}">
                      <a16:creationId xmlns:a16="http://schemas.microsoft.com/office/drawing/2014/main" id="{5477912C-5F1E-4E10-9AFA-E8348870057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517">
                  <a:extLst>
                    <a:ext uri="{FF2B5EF4-FFF2-40B4-BE49-F238E27FC236}">
                      <a16:creationId xmlns:a16="http://schemas.microsoft.com/office/drawing/2014/main" id="{F158D68F-517F-40E4-8E37-9A9EF5A8D33B}"/>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518">
                  <a:extLst>
                    <a:ext uri="{FF2B5EF4-FFF2-40B4-BE49-F238E27FC236}">
                      <a16:creationId xmlns:a16="http://schemas.microsoft.com/office/drawing/2014/main" id="{D6D6FE2C-AA24-4D18-9E52-2BC1710083C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519">
                  <a:extLst>
                    <a:ext uri="{FF2B5EF4-FFF2-40B4-BE49-F238E27FC236}">
                      <a16:creationId xmlns:a16="http://schemas.microsoft.com/office/drawing/2014/main" id="{6CF069BE-A0AC-47AF-9ADB-D7738841D79A}"/>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520">
                  <a:extLst>
                    <a:ext uri="{FF2B5EF4-FFF2-40B4-BE49-F238E27FC236}">
                      <a16:creationId xmlns:a16="http://schemas.microsoft.com/office/drawing/2014/main" id="{68DA51D9-07DB-4780-95F3-FAF2A2205CD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521">
                  <a:extLst>
                    <a:ext uri="{FF2B5EF4-FFF2-40B4-BE49-F238E27FC236}">
                      <a16:creationId xmlns:a16="http://schemas.microsoft.com/office/drawing/2014/main" id="{320B1354-A3DE-42DF-8980-C73C2E893F3C}"/>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522">
                  <a:extLst>
                    <a:ext uri="{FF2B5EF4-FFF2-40B4-BE49-F238E27FC236}">
                      <a16:creationId xmlns:a16="http://schemas.microsoft.com/office/drawing/2014/main" id="{8D6F6309-3582-4525-AA5F-F88D08B6CA6F}"/>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523">
                  <a:extLst>
                    <a:ext uri="{FF2B5EF4-FFF2-40B4-BE49-F238E27FC236}">
                      <a16:creationId xmlns:a16="http://schemas.microsoft.com/office/drawing/2014/main" id="{3DAD41C2-C8F1-4059-8F5F-A1F041493E8E}"/>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524">
                  <a:extLst>
                    <a:ext uri="{FF2B5EF4-FFF2-40B4-BE49-F238E27FC236}">
                      <a16:creationId xmlns:a16="http://schemas.microsoft.com/office/drawing/2014/main" id="{BC32D97F-522C-4783-A893-05E85D3BCE9E}"/>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Rectangle 525">
                  <a:extLst>
                    <a:ext uri="{FF2B5EF4-FFF2-40B4-BE49-F238E27FC236}">
                      <a16:creationId xmlns:a16="http://schemas.microsoft.com/office/drawing/2014/main" id="{320910C7-3909-4082-A4F1-0E2088F69519}"/>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526">
                  <a:extLst>
                    <a:ext uri="{FF2B5EF4-FFF2-40B4-BE49-F238E27FC236}">
                      <a16:creationId xmlns:a16="http://schemas.microsoft.com/office/drawing/2014/main" id="{FC92BB21-C0A9-4F15-8360-782DDFA72EFB}"/>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527">
                  <a:extLst>
                    <a:ext uri="{FF2B5EF4-FFF2-40B4-BE49-F238E27FC236}">
                      <a16:creationId xmlns:a16="http://schemas.microsoft.com/office/drawing/2014/main" id="{AB856C9C-3850-4E71-8777-3B838FFDAB1A}"/>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528">
                  <a:extLst>
                    <a:ext uri="{FF2B5EF4-FFF2-40B4-BE49-F238E27FC236}">
                      <a16:creationId xmlns:a16="http://schemas.microsoft.com/office/drawing/2014/main" id="{4CE9737B-8F84-4E48-B3C6-6F2779E0A5C7}"/>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529">
                  <a:extLst>
                    <a:ext uri="{FF2B5EF4-FFF2-40B4-BE49-F238E27FC236}">
                      <a16:creationId xmlns:a16="http://schemas.microsoft.com/office/drawing/2014/main" id="{C6CEFD2E-4B96-4C2C-ADCC-D0D32768CC1E}"/>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530">
                  <a:extLst>
                    <a:ext uri="{FF2B5EF4-FFF2-40B4-BE49-F238E27FC236}">
                      <a16:creationId xmlns:a16="http://schemas.microsoft.com/office/drawing/2014/main" id="{7C5CECF5-4675-4590-953B-C5FAD680A598}"/>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531">
                  <a:extLst>
                    <a:ext uri="{FF2B5EF4-FFF2-40B4-BE49-F238E27FC236}">
                      <a16:creationId xmlns:a16="http://schemas.microsoft.com/office/drawing/2014/main" id="{E4568B36-A9D9-4934-B824-F329092B273A}"/>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532">
                  <a:extLst>
                    <a:ext uri="{FF2B5EF4-FFF2-40B4-BE49-F238E27FC236}">
                      <a16:creationId xmlns:a16="http://schemas.microsoft.com/office/drawing/2014/main" id="{58593A25-14B0-4010-A800-F865C0A6CA82}"/>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533">
                  <a:extLst>
                    <a:ext uri="{FF2B5EF4-FFF2-40B4-BE49-F238E27FC236}">
                      <a16:creationId xmlns:a16="http://schemas.microsoft.com/office/drawing/2014/main" id="{2A6E7B57-D5EB-441A-8DA7-3B4E3D9C5BAF}"/>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534">
                  <a:extLst>
                    <a:ext uri="{FF2B5EF4-FFF2-40B4-BE49-F238E27FC236}">
                      <a16:creationId xmlns:a16="http://schemas.microsoft.com/office/drawing/2014/main" id="{A8D8E8CF-D49C-4122-BD73-64D124C127A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535">
                  <a:extLst>
                    <a:ext uri="{FF2B5EF4-FFF2-40B4-BE49-F238E27FC236}">
                      <a16:creationId xmlns:a16="http://schemas.microsoft.com/office/drawing/2014/main" id="{A5C564CA-0C8A-4633-9D26-FAE43BA769B7}"/>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536">
                  <a:extLst>
                    <a:ext uri="{FF2B5EF4-FFF2-40B4-BE49-F238E27FC236}">
                      <a16:creationId xmlns:a16="http://schemas.microsoft.com/office/drawing/2014/main" id="{E0E763C8-E836-4600-948B-C874EBFCC92D}"/>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537">
                  <a:extLst>
                    <a:ext uri="{FF2B5EF4-FFF2-40B4-BE49-F238E27FC236}">
                      <a16:creationId xmlns:a16="http://schemas.microsoft.com/office/drawing/2014/main" id="{9EF18517-1BC2-45C7-A423-597533942A9F}"/>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538">
                  <a:extLst>
                    <a:ext uri="{FF2B5EF4-FFF2-40B4-BE49-F238E27FC236}">
                      <a16:creationId xmlns:a16="http://schemas.microsoft.com/office/drawing/2014/main" id="{2E486A59-93EE-4553-B8F1-A17FF2DAFB55}"/>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539">
                  <a:extLst>
                    <a:ext uri="{FF2B5EF4-FFF2-40B4-BE49-F238E27FC236}">
                      <a16:creationId xmlns:a16="http://schemas.microsoft.com/office/drawing/2014/main" id="{45ED4EB7-2DB6-4D20-BCF0-FB6D4C788CA4}"/>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540">
                  <a:extLst>
                    <a:ext uri="{FF2B5EF4-FFF2-40B4-BE49-F238E27FC236}">
                      <a16:creationId xmlns:a16="http://schemas.microsoft.com/office/drawing/2014/main" id="{EBDBB1AF-680B-45E8-BD7D-9D22BB8D1D89}"/>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541">
                  <a:extLst>
                    <a:ext uri="{FF2B5EF4-FFF2-40B4-BE49-F238E27FC236}">
                      <a16:creationId xmlns:a16="http://schemas.microsoft.com/office/drawing/2014/main" id="{4787D2EB-AC89-4B2E-B2CE-1947ABE38856}"/>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542">
                  <a:extLst>
                    <a:ext uri="{FF2B5EF4-FFF2-40B4-BE49-F238E27FC236}">
                      <a16:creationId xmlns:a16="http://schemas.microsoft.com/office/drawing/2014/main" id="{630CFC25-0D23-4FDC-A462-FC5AD87778A4}"/>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543">
                  <a:extLst>
                    <a:ext uri="{FF2B5EF4-FFF2-40B4-BE49-F238E27FC236}">
                      <a16:creationId xmlns:a16="http://schemas.microsoft.com/office/drawing/2014/main" id="{59B07518-050C-4D2A-9B78-3B8CE85EA8A6}"/>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544">
                  <a:extLst>
                    <a:ext uri="{FF2B5EF4-FFF2-40B4-BE49-F238E27FC236}">
                      <a16:creationId xmlns:a16="http://schemas.microsoft.com/office/drawing/2014/main" id="{0C6D8B9C-2510-4661-B579-09640ED6B606}"/>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545">
                  <a:extLst>
                    <a:ext uri="{FF2B5EF4-FFF2-40B4-BE49-F238E27FC236}">
                      <a16:creationId xmlns:a16="http://schemas.microsoft.com/office/drawing/2014/main" id="{E19E6B9B-5412-49E4-87AD-64F27B6717AB}"/>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546">
                  <a:extLst>
                    <a:ext uri="{FF2B5EF4-FFF2-40B4-BE49-F238E27FC236}">
                      <a16:creationId xmlns:a16="http://schemas.microsoft.com/office/drawing/2014/main" id="{C0AF176B-610A-4E11-85FF-009C6E5E0D62}"/>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547">
                  <a:extLst>
                    <a:ext uri="{FF2B5EF4-FFF2-40B4-BE49-F238E27FC236}">
                      <a16:creationId xmlns:a16="http://schemas.microsoft.com/office/drawing/2014/main" id="{69D99E41-9001-4290-9C57-23A57D51E2D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548">
                  <a:extLst>
                    <a:ext uri="{FF2B5EF4-FFF2-40B4-BE49-F238E27FC236}">
                      <a16:creationId xmlns:a16="http://schemas.microsoft.com/office/drawing/2014/main" id="{6EB89ACC-EDC5-4138-9DEB-B370E36861D4}"/>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549">
                  <a:extLst>
                    <a:ext uri="{FF2B5EF4-FFF2-40B4-BE49-F238E27FC236}">
                      <a16:creationId xmlns:a16="http://schemas.microsoft.com/office/drawing/2014/main" id="{44B85F27-C881-4790-B430-173CF2F85322}"/>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550">
                  <a:extLst>
                    <a:ext uri="{FF2B5EF4-FFF2-40B4-BE49-F238E27FC236}">
                      <a16:creationId xmlns:a16="http://schemas.microsoft.com/office/drawing/2014/main" id="{C47AAA56-A304-4009-B0A4-32948E554CF0}"/>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551">
                  <a:extLst>
                    <a:ext uri="{FF2B5EF4-FFF2-40B4-BE49-F238E27FC236}">
                      <a16:creationId xmlns:a16="http://schemas.microsoft.com/office/drawing/2014/main" id="{BAA3E1E8-A157-45D4-BE1D-087A305E1EAF}"/>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552">
                  <a:extLst>
                    <a:ext uri="{FF2B5EF4-FFF2-40B4-BE49-F238E27FC236}">
                      <a16:creationId xmlns:a16="http://schemas.microsoft.com/office/drawing/2014/main" id="{E54A81DB-7B17-4CE3-B81E-C2796E3A5429}"/>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553">
                  <a:extLst>
                    <a:ext uri="{FF2B5EF4-FFF2-40B4-BE49-F238E27FC236}">
                      <a16:creationId xmlns:a16="http://schemas.microsoft.com/office/drawing/2014/main" id="{73A60B4A-080D-4462-86F3-7157AB49F7D2}"/>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554">
                  <a:extLst>
                    <a:ext uri="{FF2B5EF4-FFF2-40B4-BE49-F238E27FC236}">
                      <a16:creationId xmlns:a16="http://schemas.microsoft.com/office/drawing/2014/main" id="{0B86BC2F-3A4D-45C0-B7E4-25737696FB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555">
                  <a:extLst>
                    <a:ext uri="{FF2B5EF4-FFF2-40B4-BE49-F238E27FC236}">
                      <a16:creationId xmlns:a16="http://schemas.microsoft.com/office/drawing/2014/main" id="{0810B1C5-86CE-4403-81CF-D50420DC7A5D}"/>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556">
                  <a:extLst>
                    <a:ext uri="{FF2B5EF4-FFF2-40B4-BE49-F238E27FC236}">
                      <a16:creationId xmlns:a16="http://schemas.microsoft.com/office/drawing/2014/main" id="{DA7D63B0-E202-41AB-B7BE-F2F1037394D1}"/>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557">
                  <a:extLst>
                    <a:ext uri="{FF2B5EF4-FFF2-40B4-BE49-F238E27FC236}">
                      <a16:creationId xmlns:a16="http://schemas.microsoft.com/office/drawing/2014/main" id="{66ED844D-E8DA-4F4C-B465-E9AAAC62227D}"/>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558">
                  <a:extLst>
                    <a:ext uri="{FF2B5EF4-FFF2-40B4-BE49-F238E27FC236}">
                      <a16:creationId xmlns:a16="http://schemas.microsoft.com/office/drawing/2014/main" id="{52C2743D-CD0A-4339-9003-8D985B98EFF1}"/>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559">
                  <a:extLst>
                    <a:ext uri="{FF2B5EF4-FFF2-40B4-BE49-F238E27FC236}">
                      <a16:creationId xmlns:a16="http://schemas.microsoft.com/office/drawing/2014/main" id="{9C12571A-A709-461E-8D0E-952717AB775D}"/>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560">
                  <a:extLst>
                    <a:ext uri="{FF2B5EF4-FFF2-40B4-BE49-F238E27FC236}">
                      <a16:creationId xmlns:a16="http://schemas.microsoft.com/office/drawing/2014/main" id="{88F30184-08EE-4F88-85CE-70CC705809AF}"/>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561">
                  <a:extLst>
                    <a:ext uri="{FF2B5EF4-FFF2-40B4-BE49-F238E27FC236}">
                      <a16:creationId xmlns:a16="http://schemas.microsoft.com/office/drawing/2014/main" id="{D205DE79-8264-4881-AE06-67E84D16BB03}"/>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Rectangle 562">
                  <a:extLst>
                    <a:ext uri="{FF2B5EF4-FFF2-40B4-BE49-F238E27FC236}">
                      <a16:creationId xmlns:a16="http://schemas.microsoft.com/office/drawing/2014/main" id="{C2FA1CB0-2876-43B6-B637-A1BD238F9349}"/>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563">
                  <a:extLst>
                    <a:ext uri="{FF2B5EF4-FFF2-40B4-BE49-F238E27FC236}">
                      <a16:creationId xmlns:a16="http://schemas.microsoft.com/office/drawing/2014/main" id="{E183E779-44EB-4AE5-BABC-C7EA24CD886F}"/>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564">
                  <a:extLst>
                    <a:ext uri="{FF2B5EF4-FFF2-40B4-BE49-F238E27FC236}">
                      <a16:creationId xmlns:a16="http://schemas.microsoft.com/office/drawing/2014/main" id="{319DE8D2-D7BB-4F54-950E-068087F95F0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565">
                  <a:extLst>
                    <a:ext uri="{FF2B5EF4-FFF2-40B4-BE49-F238E27FC236}">
                      <a16:creationId xmlns:a16="http://schemas.microsoft.com/office/drawing/2014/main" id="{AFBBDAD0-A469-41B7-B108-FBE6E4C7E84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566">
                  <a:extLst>
                    <a:ext uri="{FF2B5EF4-FFF2-40B4-BE49-F238E27FC236}">
                      <a16:creationId xmlns:a16="http://schemas.microsoft.com/office/drawing/2014/main" id="{2DB20C00-86EF-4F06-A79E-2FB0AC8BE75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567">
                  <a:extLst>
                    <a:ext uri="{FF2B5EF4-FFF2-40B4-BE49-F238E27FC236}">
                      <a16:creationId xmlns:a16="http://schemas.microsoft.com/office/drawing/2014/main" id="{71474C63-2351-407C-B42A-1D2F58E317EC}"/>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568">
                  <a:extLst>
                    <a:ext uri="{FF2B5EF4-FFF2-40B4-BE49-F238E27FC236}">
                      <a16:creationId xmlns:a16="http://schemas.microsoft.com/office/drawing/2014/main" id="{90203A0F-E868-429D-A844-F5E278A49F47}"/>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569">
                  <a:extLst>
                    <a:ext uri="{FF2B5EF4-FFF2-40B4-BE49-F238E27FC236}">
                      <a16:creationId xmlns:a16="http://schemas.microsoft.com/office/drawing/2014/main" id="{A9653CB6-E5AE-40C5-8930-8F528C509B12}"/>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570">
                  <a:extLst>
                    <a:ext uri="{FF2B5EF4-FFF2-40B4-BE49-F238E27FC236}">
                      <a16:creationId xmlns:a16="http://schemas.microsoft.com/office/drawing/2014/main" id="{829E503F-3F0C-4C14-BCFD-1846EA7D1D13}"/>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571">
                  <a:extLst>
                    <a:ext uri="{FF2B5EF4-FFF2-40B4-BE49-F238E27FC236}">
                      <a16:creationId xmlns:a16="http://schemas.microsoft.com/office/drawing/2014/main" id="{B7155935-466A-406A-A1B7-359A10FAE056}"/>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Rectangle 572">
                  <a:extLst>
                    <a:ext uri="{FF2B5EF4-FFF2-40B4-BE49-F238E27FC236}">
                      <a16:creationId xmlns:a16="http://schemas.microsoft.com/office/drawing/2014/main" id="{44EFE297-CC0F-4AC8-A0E9-B81ABB077B35}"/>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573">
                  <a:extLst>
                    <a:ext uri="{FF2B5EF4-FFF2-40B4-BE49-F238E27FC236}">
                      <a16:creationId xmlns:a16="http://schemas.microsoft.com/office/drawing/2014/main" id="{2D704C66-F37C-4012-B32C-F73F0C02BA3D}"/>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574">
                  <a:extLst>
                    <a:ext uri="{FF2B5EF4-FFF2-40B4-BE49-F238E27FC236}">
                      <a16:creationId xmlns:a16="http://schemas.microsoft.com/office/drawing/2014/main" id="{42810F7F-8AB1-4E2C-AFEF-DF3DE5D084DE}"/>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575">
                  <a:extLst>
                    <a:ext uri="{FF2B5EF4-FFF2-40B4-BE49-F238E27FC236}">
                      <a16:creationId xmlns:a16="http://schemas.microsoft.com/office/drawing/2014/main" id="{5502CD9F-FE9F-4EA1-BDB3-A007FEF7F021}"/>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576">
                  <a:extLst>
                    <a:ext uri="{FF2B5EF4-FFF2-40B4-BE49-F238E27FC236}">
                      <a16:creationId xmlns:a16="http://schemas.microsoft.com/office/drawing/2014/main" id="{2EFAF715-417E-44A4-A57B-386B062432E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577">
                  <a:extLst>
                    <a:ext uri="{FF2B5EF4-FFF2-40B4-BE49-F238E27FC236}">
                      <a16:creationId xmlns:a16="http://schemas.microsoft.com/office/drawing/2014/main" id="{1372AD52-FB81-4BE9-9573-303EBFE24FD5}"/>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578">
                  <a:extLst>
                    <a:ext uri="{FF2B5EF4-FFF2-40B4-BE49-F238E27FC236}">
                      <a16:creationId xmlns:a16="http://schemas.microsoft.com/office/drawing/2014/main" id="{F7AF7712-2F74-4022-B1A4-D3B5441B0A9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579">
                  <a:extLst>
                    <a:ext uri="{FF2B5EF4-FFF2-40B4-BE49-F238E27FC236}">
                      <a16:creationId xmlns:a16="http://schemas.microsoft.com/office/drawing/2014/main" id="{6773A944-C2EF-48B5-9E57-239E0637E7BF}"/>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580">
                  <a:extLst>
                    <a:ext uri="{FF2B5EF4-FFF2-40B4-BE49-F238E27FC236}">
                      <a16:creationId xmlns:a16="http://schemas.microsoft.com/office/drawing/2014/main" id="{2015B101-F06D-4AD8-827B-014C030B498A}"/>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581">
                  <a:extLst>
                    <a:ext uri="{FF2B5EF4-FFF2-40B4-BE49-F238E27FC236}">
                      <a16:creationId xmlns:a16="http://schemas.microsoft.com/office/drawing/2014/main" id="{CAC73E3B-997E-4978-AB02-DB436CEC2655}"/>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582">
                  <a:extLst>
                    <a:ext uri="{FF2B5EF4-FFF2-40B4-BE49-F238E27FC236}">
                      <a16:creationId xmlns:a16="http://schemas.microsoft.com/office/drawing/2014/main" id="{4FFC3AAE-6204-46EB-805E-15413BF10765}"/>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583">
                  <a:extLst>
                    <a:ext uri="{FF2B5EF4-FFF2-40B4-BE49-F238E27FC236}">
                      <a16:creationId xmlns:a16="http://schemas.microsoft.com/office/drawing/2014/main" id="{73A25CC2-C9CD-4919-83E2-5DBE675A7A2C}"/>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584">
                  <a:extLst>
                    <a:ext uri="{FF2B5EF4-FFF2-40B4-BE49-F238E27FC236}">
                      <a16:creationId xmlns:a16="http://schemas.microsoft.com/office/drawing/2014/main" id="{1E11238C-71F9-45DC-8A54-98F5E631FF08}"/>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585">
                  <a:extLst>
                    <a:ext uri="{FF2B5EF4-FFF2-40B4-BE49-F238E27FC236}">
                      <a16:creationId xmlns:a16="http://schemas.microsoft.com/office/drawing/2014/main" id="{174C3525-7271-4AAA-9651-5FCEA34F2064}"/>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586">
                  <a:extLst>
                    <a:ext uri="{FF2B5EF4-FFF2-40B4-BE49-F238E27FC236}">
                      <a16:creationId xmlns:a16="http://schemas.microsoft.com/office/drawing/2014/main" id="{FF94B765-7A23-471A-826D-CF4E5221AD56}"/>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7" name="Rectangle 587">
                  <a:extLst>
                    <a:ext uri="{FF2B5EF4-FFF2-40B4-BE49-F238E27FC236}">
                      <a16:creationId xmlns:a16="http://schemas.microsoft.com/office/drawing/2014/main" id="{7CFAC539-1939-49D4-BB4C-861066D0490D}"/>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588">
                  <a:extLst>
                    <a:ext uri="{FF2B5EF4-FFF2-40B4-BE49-F238E27FC236}">
                      <a16:creationId xmlns:a16="http://schemas.microsoft.com/office/drawing/2014/main" id="{4656E00F-03A2-4107-A53F-216BFDCD761B}"/>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589">
                  <a:extLst>
                    <a:ext uri="{FF2B5EF4-FFF2-40B4-BE49-F238E27FC236}">
                      <a16:creationId xmlns:a16="http://schemas.microsoft.com/office/drawing/2014/main" id="{5B76790D-5C28-4DFC-B819-08B7B020C014}"/>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590">
                  <a:extLst>
                    <a:ext uri="{FF2B5EF4-FFF2-40B4-BE49-F238E27FC236}">
                      <a16:creationId xmlns:a16="http://schemas.microsoft.com/office/drawing/2014/main" id="{CB70F003-43E9-40C4-AB8C-0F7DB006441A}"/>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591">
                  <a:extLst>
                    <a:ext uri="{FF2B5EF4-FFF2-40B4-BE49-F238E27FC236}">
                      <a16:creationId xmlns:a16="http://schemas.microsoft.com/office/drawing/2014/main" id="{1D5FCE91-CAFD-4EEC-BA70-2E797C4B578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592">
                  <a:extLst>
                    <a:ext uri="{FF2B5EF4-FFF2-40B4-BE49-F238E27FC236}">
                      <a16:creationId xmlns:a16="http://schemas.microsoft.com/office/drawing/2014/main" id="{98F121DA-7140-40F2-9E32-4BA3B6B5BB6B}"/>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593">
                  <a:extLst>
                    <a:ext uri="{FF2B5EF4-FFF2-40B4-BE49-F238E27FC236}">
                      <a16:creationId xmlns:a16="http://schemas.microsoft.com/office/drawing/2014/main" id="{185FD447-6680-48E9-BAE8-2A8A5CA67BDD}"/>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594">
                  <a:extLst>
                    <a:ext uri="{FF2B5EF4-FFF2-40B4-BE49-F238E27FC236}">
                      <a16:creationId xmlns:a16="http://schemas.microsoft.com/office/drawing/2014/main" id="{185C379E-5805-4B6F-92EE-47911FFF730C}"/>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595">
                  <a:extLst>
                    <a:ext uri="{FF2B5EF4-FFF2-40B4-BE49-F238E27FC236}">
                      <a16:creationId xmlns:a16="http://schemas.microsoft.com/office/drawing/2014/main" id="{B4793498-53BD-4C98-B1CB-6901175A6BD3}"/>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Rectangle 596">
                  <a:extLst>
                    <a:ext uri="{FF2B5EF4-FFF2-40B4-BE49-F238E27FC236}">
                      <a16:creationId xmlns:a16="http://schemas.microsoft.com/office/drawing/2014/main" id="{0162F2CE-BE98-4942-82B2-3A32E59ED10E}"/>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Rectangle 597">
                  <a:extLst>
                    <a:ext uri="{FF2B5EF4-FFF2-40B4-BE49-F238E27FC236}">
                      <a16:creationId xmlns:a16="http://schemas.microsoft.com/office/drawing/2014/main" id="{AEE3E811-717E-4DE4-A6CE-D36384CB26D9}"/>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598">
                  <a:extLst>
                    <a:ext uri="{FF2B5EF4-FFF2-40B4-BE49-F238E27FC236}">
                      <a16:creationId xmlns:a16="http://schemas.microsoft.com/office/drawing/2014/main" id="{F79AF4AC-1A92-479C-BDE2-D81CF238C484}"/>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599">
                  <a:extLst>
                    <a:ext uri="{FF2B5EF4-FFF2-40B4-BE49-F238E27FC236}">
                      <a16:creationId xmlns:a16="http://schemas.microsoft.com/office/drawing/2014/main" id="{47A2FF6F-3A7C-4F70-949D-BB67E172EEB1}"/>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Rectangle 600">
                  <a:extLst>
                    <a:ext uri="{FF2B5EF4-FFF2-40B4-BE49-F238E27FC236}">
                      <a16:creationId xmlns:a16="http://schemas.microsoft.com/office/drawing/2014/main" id="{6E544A9B-1847-4455-8ABF-95B20539C63F}"/>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Rectangle 601">
                  <a:extLst>
                    <a:ext uri="{FF2B5EF4-FFF2-40B4-BE49-F238E27FC236}">
                      <a16:creationId xmlns:a16="http://schemas.microsoft.com/office/drawing/2014/main" id="{5A02EA13-BFC2-4341-9BED-9DE01008CE6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602">
                  <a:extLst>
                    <a:ext uri="{FF2B5EF4-FFF2-40B4-BE49-F238E27FC236}">
                      <a16:creationId xmlns:a16="http://schemas.microsoft.com/office/drawing/2014/main" id="{832EB86D-37E8-4EA5-AC76-50E4F4586A5D}"/>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603">
                  <a:extLst>
                    <a:ext uri="{FF2B5EF4-FFF2-40B4-BE49-F238E27FC236}">
                      <a16:creationId xmlns:a16="http://schemas.microsoft.com/office/drawing/2014/main" id="{C9FAC78D-6DD8-4E8F-95DD-9819BC9CF81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604">
                  <a:extLst>
                    <a:ext uri="{FF2B5EF4-FFF2-40B4-BE49-F238E27FC236}">
                      <a16:creationId xmlns:a16="http://schemas.microsoft.com/office/drawing/2014/main" id="{6575F216-0237-43E9-B0F9-D3D3578CB72C}"/>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605">
                  <a:extLst>
                    <a:ext uri="{FF2B5EF4-FFF2-40B4-BE49-F238E27FC236}">
                      <a16:creationId xmlns:a16="http://schemas.microsoft.com/office/drawing/2014/main" id="{721E39F0-ED39-4700-8A58-084731C2617E}"/>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606">
                  <a:extLst>
                    <a:ext uri="{FF2B5EF4-FFF2-40B4-BE49-F238E27FC236}">
                      <a16:creationId xmlns:a16="http://schemas.microsoft.com/office/drawing/2014/main" id="{E813BEF0-30E1-4466-8E9F-B380E851E5F9}"/>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Rectangle 608">
                <a:extLst>
                  <a:ext uri="{FF2B5EF4-FFF2-40B4-BE49-F238E27FC236}">
                    <a16:creationId xmlns:a16="http://schemas.microsoft.com/office/drawing/2014/main" id="{13A308C5-3190-427F-842D-30F6CA2D0BBA}"/>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609">
                <a:extLst>
                  <a:ext uri="{FF2B5EF4-FFF2-40B4-BE49-F238E27FC236}">
                    <a16:creationId xmlns:a16="http://schemas.microsoft.com/office/drawing/2014/main" id="{B9186F9F-694C-4600-96F2-1FFEDB8E6E11}"/>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610">
                <a:extLst>
                  <a:ext uri="{FF2B5EF4-FFF2-40B4-BE49-F238E27FC236}">
                    <a16:creationId xmlns:a16="http://schemas.microsoft.com/office/drawing/2014/main" id="{0A78C864-B71A-40C2-87A2-5832A6C3BF03}"/>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11">
                <a:extLst>
                  <a:ext uri="{FF2B5EF4-FFF2-40B4-BE49-F238E27FC236}">
                    <a16:creationId xmlns:a16="http://schemas.microsoft.com/office/drawing/2014/main" id="{48300217-BD8F-4A52-9A97-A2E963A842A6}"/>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612">
                <a:extLst>
                  <a:ext uri="{FF2B5EF4-FFF2-40B4-BE49-F238E27FC236}">
                    <a16:creationId xmlns:a16="http://schemas.microsoft.com/office/drawing/2014/main" id="{3AB286D3-6100-4957-B343-4E7BF7467935}"/>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613">
                <a:extLst>
                  <a:ext uri="{FF2B5EF4-FFF2-40B4-BE49-F238E27FC236}">
                    <a16:creationId xmlns:a16="http://schemas.microsoft.com/office/drawing/2014/main" id="{848541D7-A3DC-4F70-A29F-5D67411F5440}"/>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614">
                <a:extLst>
                  <a:ext uri="{FF2B5EF4-FFF2-40B4-BE49-F238E27FC236}">
                    <a16:creationId xmlns:a16="http://schemas.microsoft.com/office/drawing/2014/main" id="{CF5AFD54-7191-4FEA-B51E-D76E61A1AD26}"/>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615">
                <a:extLst>
                  <a:ext uri="{FF2B5EF4-FFF2-40B4-BE49-F238E27FC236}">
                    <a16:creationId xmlns:a16="http://schemas.microsoft.com/office/drawing/2014/main" id="{27F11C27-7BAE-4A79-94C9-7E843411AA3F}"/>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616">
                <a:extLst>
                  <a:ext uri="{FF2B5EF4-FFF2-40B4-BE49-F238E27FC236}">
                    <a16:creationId xmlns:a16="http://schemas.microsoft.com/office/drawing/2014/main" id="{5A7DB825-4C85-4519-9D29-D798043B063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617">
                <a:extLst>
                  <a:ext uri="{FF2B5EF4-FFF2-40B4-BE49-F238E27FC236}">
                    <a16:creationId xmlns:a16="http://schemas.microsoft.com/office/drawing/2014/main" id="{CDEA4E10-CBDB-4E87-ADD6-C1FB81631541}"/>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618">
                <a:extLst>
                  <a:ext uri="{FF2B5EF4-FFF2-40B4-BE49-F238E27FC236}">
                    <a16:creationId xmlns:a16="http://schemas.microsoft.com/office/drawing/2014/main" id="{0B783B64-EE38-4F55-AA43-B5F69079FD07}"/>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619">
                <a:extLst>
                  <a:ext uri="{FF2B5EF4-FFF2-40B4-BE49-F238E27FC236}">
                    <a16:creationId xmlns:a16="http://schemas.microsoft.com/office/drawing/2014/main" id="{1B192AC3-9E3D-44AD-9536-C6597D216C3A}"/>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620">
                <a:extLst>
                  <a:ext uri="{FF2B5EF4-FFF2-40B4-BE49-F238E27FC236}">
                    <a16:creationId xmlns:a16="http://schemas.microsoft.com/office/drawing/2014/main" id="{A558CDCF-7E27-4ADA-B6A8-87B2F09E91E0}"/>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621">
                <a:extLst>
                  <a:ext uri="{FF2B5EF4-FFF2-40B4-BE49-F238E27FC236}">
                    <a16:creationId xmlns:a16="http://schemas.microsoft.com/office/drawing/2014/main" id="{567B1D99-A921-4D9E-9C79-C4A5377D84D8}"/>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622">
                <a:extLst>
                  <a:ext uri="{FF2B5EF4-FFF2-40B4-BE49-F238E27FC236}">
                    <a16:creationId xmlns:a16="http://schemas.microsoft.com/office/drawing/2014/main" id="{CAD90737-190A-41FC-B25B-69363B96F71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623">
                <a:extLst>
                  <a:ext uri="{FF2B5EF4-FFF2-40B4-BE49-F238E27FC236}">
                    <a16:creationId xmlns:a16="http://schemas.microsoft.com/office/drawing/2014/main" id="{B76B010E-25CD-4BC7-A939-69C56C9CE853}"/>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624">
                <a:extLst>
                  <a:ext uri="{FF2B5EF4-FFF2-40B4-BE49-F238E27FC236}">
                    <a16:creationId xmlns:a16="http://schemas.microsoft.com/office/drawing/2014/main" id="{B767FC5B-9908-4942-A628-28F12C158663}"/>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625">
                <a:extLst>
                  <a:ext uri="{FF2B5EF4-FFF2-40B4-BE49-F238E27FC236}">
                    <a16:creationId xmlns:a16="http://schemas.microsoft.com/office/drawing/2014/main" id="{F5F4B555-7BC6-45E0-8ED5-951E87969162}"/>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26">
                <a:extLst>
                  <a:ext uri="{FF2B5EF4-FFF2-40B4-BE49-F238E27FC236}">
                    <a16:creationId xmlns:a16="http://schemas.microsoft.com/office/drawing/2014/main" id="{978ADBE6-56B8-40BC-AA61-D83F791EFF9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627">
                <a:extLst>
                  <a:ext uri="{FF2B5EF4-FFF2-40B4-BE49-F238E27FC236}">
                    <a16:creationId xmlns:a16="http://schemas.microsoft.com/office/drawing/2014/main" id="{0398564F-94EC-4230-9A0E-218CD96ADC93}"/>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28">
                <a:extLst>
                  <a:ext uri="{FF2B5EF4-FFF2-40B4-BE49-F238E27FC236}">
                    <a16:creationId xmlns:a16="http://schemas.microsoft.com/office/drawing/2014/main" id="{E03B7E88-DB09-4DC0-AE38-B64E89005AD4}"/>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29">
                <a:extLst>
                  <a:ext uri="{FF2B5EF4-FFF2-40B4-BE49-F238E27FC236}">
                    <a16:creationId xmlns:a16="http://schemas.microsoft.com/office/drawing/2014/main" id="{FF4B5066-1B04-4022-9DE2-2217B8497C2B}"/>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30">
                <a:extLst>
                  <a:ext uri="{FF2B5EF4-FFF2-40B4-BE49-F238E27FC236}">
                    <a16:creationId xmlns:a16="http://schemas.microsoft.com/office/drawing/2014/main" id="{C5A4B41B-03CB-46A3-B9F0-D0763EA48E71}"/>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31">
                <a:extLst>
                  <a:ext uri="{FF2B5EF4-FFF2-40B4-BE49-F238E27FC236}">
                    <a16:creationId xmlns:a16="http://schemas.microsoft.com/office/drawing/2014/main" id="{50DF81AB-DB28-4F52-93F7-FD50A51B1485}"/>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632">
                <a:extLst>
                  <a:ext uri="{FF2B5EF4-FFF2-40B4-BE49-F238E27FC236}">
                    <a16:creationId xmlns:a16="http://schemas.microsoft.com/office/drawing/2014/main" id="{8944DC36-CE2A-43BF-80FC-09806BB8F705}"/>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3">
                <a:extLst>
                  <a:ext uri="{FF2B5EF4-FFF2-40B4-BE49-F238E27FC236}">
                    <a16:creationId xmlns:a16="http://schemas.microsoft.com/office/drawing/2014/main" id="{15BB7557-684B-4373-AEE6-52F69CE2DCAA}"/>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34">
                <a:extLst>
                  <a:ext uri="{FF2B5EF4-FFF2-40B4-BE49-F238E27FC236}">
                    <a16:creationId xmlns:a16="http://schemas.microsoft.com/office/drawing/2014/main" id="{E9631E70-F880-4572-A135-FC67D89D8D08}"/>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35">
                <a:extLst>
                  <a:ext uri="{FF2B5EF4-FFF2-40B4-BE49-F238E27FC236}">
                    <a16:creationId xmlns:a16="http://schemas.microsoft.com/office/drawing/2014/main" id="{E688C711-BEF0-494F-8BAC-42A96B6D7805}"/>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36">
                <a:extLst>
                  <a:ext uri="{FF2B5EF4-FFF2-40B4-BE49-F238E27FC236}">
                    <a16:creationId xmlns:a16="http://schemas.microsoft.com/office/drawing/2014/main" id="{1A3BD374-155A-4294-BDEE-F3044B328B77}"/>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37">
                <a:extLst>
                  <a:ext uri="{FF2B5EF4-FFF2-40B4-BE49-F238E27FC236}">
                    <a16:creationId xmlns:a16="http://schemas.microsoft.com/office/drawing/2014/main" id="{E734BAC9-BFB9-41FA-92B0-6A694FF72159}"/>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38">
                <a:extLst>
                  <a:ext uri="{FF2B5EF4-FFF2-40B4-BE49-F238E27FC236}">
                    <a16:creationId xmlns:a16="http://schemas.microsoft.com/office/drawing/2014/main" id="{858C8D35-67C0-4BA4-9B23-BD8B613A4230}"/>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639">
                <a:extLst>
                  <a:ext uri="{FF2B5EF4-FFF2-40B4-BE49-F238E27FC236}">
                    <a16:creationId xmlns:a16="http://schemas.microsoft.com/office/drawing/2014/main" id="{CE0B5618-9BCD-4B71-8548-7BDE26E5113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640">
                <a:extLst>
                  <a:ext uri="{FF2B5EF4-FFF2-40B4-BE49-F238E27FC236}">
                    <a16:creationId xmlns:a16="http://schemas.microsoft.com/office/drawing/2014/main" id="{A4E21407-2774-472F-9762-A5B8D719DF7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641">
                <a:extLst>
                  <a:ext uri="{FF2B5EF4-FFF2-40B4-BE49-F238E27FC236}">
                    <a16:creationId xmlns:a16="http://schemas.microsoft.com/office/drawing/2014/main" id="{D934023B-130E-4374-A89C-F6AE45F12287}"/>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642">
                <a:extLst>
                  <a:ext uri="{FF2B5EF4-FFF2-40B4-BE49-F238E27FC236}">
                    <a16:creationId xmlns:a16="http://schemas.microsoft.com/office/drawing/2014/main" id="{186CD4F1-D2EE-4B8E-AE6E-621DCF3C50C2}"/>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43">
                <a:extLst>
                  <a:ext uri="{FF2B5EF4-FFF2-40B4-BE49-F238E27FC236}">
                    <a16:creationId xmlns:a16="http://schemas.microsoft.com/office/drawing/2014/main" id="{9E88A1B0-E958-482E-A42E-778CED7DF57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44">
                <a:extLst>
                  <a:ext uri="{FF2B5EF4-FFF2-40B4-BE49-F238E27FC236}">
                    <a16:creationId xmlns:a16="http://schemas.microsoft.com/office/drawing/2014/main" id="{4D131F80-3C84-4BCD-8004-CC7347BCF5C4}"/>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45">
                <a:extLst>
                  <a:ext uri="{FF2B5EF4-FFF2-40B4-BE49-F238E27FC236}">
                    <a16:creationId xmlns:a16="http://schemas.microsoft.com/office/drawing/2014/main" id="{C31F29E9-C5B1-48D2-B00D-FF1A8E927A0A}"/>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46">
                <a:extLst>
                  <a:ext uri="{FF2B5EF4-FFF2-40B4-BE49-F238E27FC236}">
                    <a16:creationId xmlns:a16="http://schemas.microsoft.com/office/drawing/2014/main" id="{0EE54294-AF49-4333-983D-94B0BF93F4B4}"/>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7">
                <a:extLst>
                  <a:ext uri="{FF2B5EF4-FFF2-40B4-BE49-F238E27FC236}">
                    <a16:creationId xmlns:a16="http://schemas.microsoft.com/office/drawing/2014/main" id="{EE057565-22B3-431A-9743-267D622DB5F9}"/>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48">
                <a:extLst>
                  <a:ext uri="{FF2B5EF4-FFF2-40B4-BE49-F238E27FC236}">
                    <a16:creationId xmlns:a16="http://schemas.microsoft.com/office/drawing/2014/main" id="{0B935F05-F212-46B7-8C5E-FB6E7A12E15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49">
                <a:extLst>
                  <a:ext uri="{FF2B5EF4-FFF2-40B4-BE49-F238E27FC236}">
                    <a16:creationId xmlns:a16="http://schemas.microsoft.com/office/drawing/2014/main" id="{8B4897E7-1C82-47B3-A910-88C51513DE42}"/>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50">
                <a:extLst>
                  <a:ext uri="{FF2B5EF4-FFF2-40B4-BE49-F238E27FC236}">
                    <a16:creationId xmlns:a16="http://schemas.microsoft.com/office/drawing/2014/main" id="{8C93C140-C0DF-4471-8FA4-2956E7DF89E6}"/>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51">
                <a:extLst>
                  <a:ext uri="{FF2B5EF4-FFF2-40B4-BE49-F238E27FC236}">
                    <a16:creationId xmlns:a16="http://schemas.microsoft.com/office/drawing/2014/main" id="{29C27842-E00A-4FB4-9DAD-EBB7DDD72C15}"/>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52">
                <a:extLst>
                  <a:ext uri="{FF2B5EF4-FFF2-40B4-BE49-F238E27FC236}">
                    <a16:creationId xmlns:a16="http://schemas.microsoft.com/office/drawing/2014/main" id="{8E9ABEB9-87E8-4A39-806D-DB226F19B1D2}"/>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653">
                <a:extLst>
                  <a:ext uri="{FF2B5EF4-FFF2-40B4-BE49-F238E27FC236}">
                    <a16:creationId xmlns:a16="http://schemas.microsoft.com/office/drawing/2014/main" id="{0F602D5D-F199-4AFD-8F83-416C052231A1}"/>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654">
                <a:extLst>
                  <a:ext uri="{FF2B5EF4-FFF2-40B4-BE49-F238E27FC236}">
                    <a16:creationId xmlns:a16="http://schemas.microsoft.com/office/drawing/2014/main" id="{0F0ED974-485B-42C9-BBDB-03A9D86C2414}"/>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655">
                <a:extLst>
                  <a:ext uri="{FF2B5EF4-FFF2-40B4-BE49-F238E27FC236}">
                    <a16:creationId xmlns:a16="http://schemas.microsoft.com/office/drawing/2014/main" id="{62035721-051B-44DA-B2DA-4CE8B29A916E}"/>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656">
                <a:extLst>
                  <a:ext uri="{FF2B5EF4-FFF2-40B4-BE49-F238E27FC236}">
                    <a16:creationId xmlns:a16="http://schemas.microsoft.com/office/drawing/2014/main" id="{C8A6926C-A3FF-41E3-8EBD-499D77B9D20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657">
                <a:extLst>
                  <a:ext uri="{FF2B5EF4-FFF2-40B4-BE49-F238E27FC236}">
                    <a16:creationId xmlns:a16="http://schemas.microsoft.com/office/drawing/2014/main" id="{4B2B2AB8-82B4-4877-851A-905B2F27A09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658">
                <a:extLst>
                  <a:ext uri="{FF2B5EF4-FFF2-40B4-BE49-F238E27FC236}">
                    <a16:creationId xmlns:a16="http://schemas.microsoft.com/office/drawing/2014/main" id="{11522864-F50D-457C-93C2-C6FBBA5688F5}"/>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659">
                <a:extLst>
                  <a:ext uri="{FF2B5EF4-FFF2-40B4-BE49-F238E27FC236}">
                    <a16:creationId xmlns:a16="http://schemas.microsoft.com/office/drawing/2014/main" id="{CB1F1B7E-D856-4C13-B096-F2103B69F6CA}"/>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660">
                <a:extLst>
                  <a:ext uri="{FF2B5EF4-FFF2-40B4-BE49-F238E27FC236}">
                    <a16:creationId xmlns:a16="http://schemas.microsoft.com/office/drawing/2014/main" id="{D2A6724F-B0E5-44FC-8E94-1BE14EB0DA2B}"/>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661">
                <a:extLst>
                  <a:ext uri="{FF2B5EF4-FFF2-40B4-BE49-F238E27FC236}">
                    <a16:creationId xmlns:a16="http://schemas.microsoft.com/office/drawing/2014/main" id="{4B9F2887-E009-4C6A-A0CC-C84A585BC87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662">
                <a:extLst>
                  <a:ext uri="{FF2B5EF4-FFF2-40B4-BE49-F238E27FC236}">
                    <a16:creationId xmlns:a16="http://schemas.microsoft.com/office/drawing/2014/main" id="{D7F755BD-035C-4F36-ABE4-4FF45E1AF1C3}"/>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663">
                <a:extLst>
                  <a:ext uri="{FF2B5EF4-FFF2-40B4-BE49-F238E27FC236}">
                    <a16:creationId xmlns:a16="http://schemas.microsoft.com/office/drawing/2014/main" id="{FBFAA24D-D97B-4AFD-9F85-F5404B6BAA8F}"/>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664">
                <a:extLst>
                  <a:ext uri="{FF2B5EF4-FFF2-40B4-BE49-F238E27FC236}">
                    <a16:creationId xmlns:a16="http://schemas.microsoft.com/office/drawing/2014/main" id="{F932F488-D153-493C-A378-8679FD628466}"/>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665">
                <a:extLst>
                  <a:ext uri="{FF2B5EF4-FFF2-40B4-BE49-F238E27FC236}">
                    <a16:creationId xmlns:a16="http://schemas.microsoft.com/office/drawing/2014/main" id="{50C7FB11-89C6-4D80-BE04-FC95083FB0B6}"/>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666">
                <a:extLst>
                  <a:ext uri="{FF2B5EF4-FFF2-40B4-BE49-F238E27FC236}">
                    <a16:creationId xmlns:a16="http://schemas.microsoft.com/office/drawing/2014/main" id="{60216448-B0DF-458E-BBC6-4A20660AF9A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667">
                <a:extLst>
                  <a:ext uri="{FF2B5EF4-FFF2-40B4-BE49-F238E27FC236}">
                    <a16:creationId xmlns:a16="http://schemas.microsoft.com/office/drawing/2014/main" id="{0C9A1CCD-DD7C-42D4-965B-39A532F694B7}"/>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668">
                <a:extLst>
                  <a:ext uri="{FF2B5EF4-FFF2-40B4-BE49-F238E27FC236}">
                    <a16:creationId xmlns:a16="http://schemas.microsoft.com/office/drawing/2014/main" id="{8617FECB-FCE0-40B8-B8D3-7D03E5980C15}"/>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69">
                <a:extLst>
                  <a:ext uri="{FF2B5EF4-FFF2-40B4-BE49-F238E27FC236}">
                    <a16:creationId xmlns:a16="http://schemas.microsoft.com/office/drawing/2014/main" id="{9EB80836-1772-4587-B1B2-41BA6C8BD44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670">
                <a:extLst>
                  <a:ext uri="{FF2B5EF4-FFF2-40B4-BE49-F238E27FC236}">
                    <a16:creationId xmlns:a16="http://schemas.microsoft.com/office/drawing/2014/main" id="{8121215F-1771-493E-BDF2-09E589DB224F}"/>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671">
                <a:extLst>
                  <a:ext uri="{FF2B5EF4-FFF2-40B4-BE49-F238E27FC236}">
                    <a16:creationId xmlns:a16="http://schemas.microsoft.com/office/drawing/2014/main" id="{CC3F0EBF-8DEF-4D7E-BD53-77576909FA66}"/>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672">
                <a:extLst>
                  <a:ext uri="{FF2B5EF4-FFF2-40B4-BE49-F238E27FC236}">
                    <a16:creationId xmlns:a16="http://schemas.microsoft.com/office/drawing/2014/main" id="{1891A300-0331-402A-8796-57857BE1698A}"/>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673">
                <a:extLst>
                  <a:ext uri="{FF2B5EF4-FFF2-40B4-BE49-F238E27FC236}">
                    <a16:creationId xmlns:a16="http://schemas.microsoft.com/office/drawing/2014/main" id="{764AC29A-E085-4D95-A950-2F5B11D1EABC}"/>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674">
                <a:extLst>
                  <a:ext uri="{FF2B5EF4-FFF2-40B4-BE49-F238E27FC236}">
                    <a16:creationId xmlns:a16="http://schemas.microsoft.com/office/drawing/2014/main" id="{21BF7E5C-F3DA-47E9-8774-5F4E4A6B34BC}"/>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675">
                <a:extLst>
                  <a:ext uri="{FF2B5EF4-FFF2-40B4-BE49-F238E27FC236}">
                    <a16:creationId xmlns:a16="http://schemas.microsoft.com/office/drawing/2014/main" id="{48F440F3-6113-409A-AEC9-045B489AAC8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676">
                <a:extLst>
                  <a:ext uri="{FF2B5EF4-FFF2-40B4-BE49-F238E27FC236}">
                    <a16:creationId xmlns:a16="http://schemas.microsoft.com/office/drawing/2014/main" id="{EF85C26B-1445-42C2-A387-35A0F71D9109}"/>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677">
                <a:extLst>
                  <a:ext uri="{FF2B5EF4-FFF2-40B4-BE49-F238E27FC236}">
                    <a16:creationId xmlns:a16="http://schemas.microsoft.com/office/drawing/2014/main" id="{005C1156-1BD4-4A3B-8D27-C182B7DBAC86}"/>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678">
                <a:extLst>
                  <a:ext uri="{FF2B5EF4-FFF2-40B4-BE49-F238E27FC236}">
                    <a16:creationId xmlns:a16="http://schemas.microsoft.com/office/drawing/2014/main" id="{8AEC55C9-87B1-46DC-88EB-65ACBA49A525}"/>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679">
                <a:extLst>
                  <a:ext uri="{FF2B5EF4-FFF2-40B4-BE49-F238E27FC236}">
                    <a16:creationId xmlns:a16="http://schemas.microsoft.com/office/drawing/2014/main" id="{57DCA120-88FD-4E0F-9D85-0FA489377FA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680">
                <a:extLst>
                  <a:ext uri="{FF2B5EF4-FFF2-40B4-BE49-F238E27FC236}">
                    <a16:creationId xmlns:a16="http://schemas.microsoft.com/office/drawing/2014/main" id="{B5271B37-39FD-44E8-95CC-949EFF7E31F3}"/>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681">
                <a:extLst>
                  <a:ext uri="{FF2B5EF4-FFF2-40B4-BE49-F238E27FC236}">
                    <a16:creationId xmlns:a16="http://schemas.microsoft.com/office/drawing/2014/main" id="{9523A529-0959-478B-9AC0-637FED122149}"/>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682">
                <a:extLst>
                  <a:ext uri="{FF2B5EF4-FFF2-40B4-BE49-F238E27FC236}">
                    <a16:creationId xmlns:a16="http://schemas.microsoft.com/office/drawing/2014/main" id="{2E73BD7A-D3FA-42D2-94F4-AD6E38557E7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683">
                <a:extLst>
                  <a:ext uri="{FF2B5EF4-FFF2-40B4-BE49-F238E27FC236}">
                    <a16:creationId xmlns:a16="http://schemas.microsoft.com/office/drawing/2014/main" id="{EF6D28F7-559B-43A1-8305-4660B980A5D4}"/>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684">
                <a:extLst>
                  <a:ext uri="{FF2B5EF4-FFF2-40B4-BE49-F238E27FC236}">
                    <a16:creationId xmlns:a16="http://schemas.microsoft.com/office/drawing/2014/main" id="{85D15B61-5CBC-43E3-9B5B-EA8952EF2E9B}"/>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685">
                <a:extLst>
                  <a:ext uri="{FF2B5EF4-FFF2-40B4-BE49-F238E27FC236}">
                    <a16:creationId xmlns:a16="http://schemas.microsoft.com/office/drawing/2014/main" id="{0BD73202-D648-4138-B0EE-CEDFC612E595}"/>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686">
                <a:extLst>
                  <a:ext uri="{FF2B5EF4-FFF2-40B4-BE49-F238E27FC236}">
                    <a16:creationId xmlns:a16="http://schemas.microsoft.com/office/drawing/2014/main" id="{2A597303-0C93-4CBC-88C4-39B3C2331EEC}"/>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687">
                <a:extLst>
                  <a:ext uri="{FF2B5EF4-FFF2-40B4-BE49-F238E27FC236}">
                    <a16:creationId xmlns:a16="http://schemas.microsoft.com/office/drawing/2014/main" id="{B772C386-555D-4EF0-BB35-25028A5E28FA}"/>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688">
                <a:extLst>
                  <a:ext uri="{FF2B5EF4-FFF2-40B4-BE49-F238E27FC236}">
                    <a16:creationId xmlns:a16="http://schemas.microsoft.com/office/drawing/2014/main" id="{73FBADAD-9289-42FB-A505-FFD540A3758B}"/>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689">
                <a:extLst>
                  <a:ext uri="{FF2B5EF4-FFF2-40B4-BE49-F238E27FC236}">
                    <a16:creationId xmlns:a16="http://schemas.microsoft.com/office/drawing/2014/main" id="{54C107D4-ABEA-4DD6-ABB9-BD85B28330A1}"/>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690">
                <a:extLst>
                  <a:ext uri="{FF2B5EF4-FFF2-40B4-BE49-F238E27FC236}">
                    <a16:creationId xmlns:a16="http://schemas.microsoft.com/office/drawing/2014/main" id="{03C9BA72-8866-4085-8E90-FFF397BD54A1}"/>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91">
                <a:extLst>
                  <a:ext uri="{FF2B5EF4-FFF2-40B4-BE49-F238E27FC236}">
                    <a16:creationId xmlns:a16="http://schemas.microsoft.com/office/drawing/2014/main" id="{AB7CD2D4-31C3-4A0B-B88C-81E0AF9A10B0}"/>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692">
                <a:extLst>
                  <a:ext uri="{FF2B5EF4-FFF2-40B4-BE49-F238E27FC236}">
                    <a16:creationId xmlns:a16="http://schemas.microsoft.com/office/drawing/2014/main" id="{0B669D87-6BD5-4B59-BE10-CB3D55F515DC}"/>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693">
                <a:extLst>
                  <a:ext uri="{FF2B5EF4-FFF2-40B4-BE49-F238E27FC236}">
                    <a16:creationId xmlns:a16="http://schemas.microsoft.com/office/drawing/2014/main" id="{8BE47008-C7BF-4B81-B2D9-6828FABA58A6}"/>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94">
                <a:extLst>
                  <a:ext uri="{FF2B5EF4-FFF2-40B4-BE49-F238E27FC236}">
                    <a16:creationId xmlns:a16="http://schemas.microsoft.com/office/drawing/2014/main" id="{F9091F87-9111-452D-99DD-D7FFFB82B606}"/>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695">
                <a:extLst>
                  <a:ext uri="{FF2B5EF4-FFF2-40B4-BE49-F238E27FC236}">
                    <a16:creationId xmlns:a16="http://schemas.microsoft.com/office/drawing/2014/main" id="{60360E93-560D-43EF-A126-4C339C337C1D}"/>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96">
                <a:extLst>
                  <a:ext uri="{FF2B5EF4-FFF2-40B4-BE49-F238E27FC236}">
                    <a16:creationId xmlns:a16="http://schemas.microsoft.com/office/drawing/2014/main" id="{2436DD33-80B9-4E26-A7D2-ED65223097ED}"/>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97">
                <a:extLst>
                  <a:ext uri="{FF2B5EF4-FFF2-40B4-BE49-F238E27FC236}">
                    <a16:creationId xmlns:a16="http://schemas.microsoft.com/office/drawing/2014/main" id="{4ED0404D-8265-4012-BA0F-15EB3BA2039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98">
                <a:extLst>
                  <a:ext uri="{FF2B5EF4-FFF2-40B4-BE49-F238E27FC236}">
                    <a16:creationId xmlns:a16="http://schemas.microsoft.com/office/drawing/2014/main" id="{00D5418E-B178-4545-9A7C-29EE91A59E42}"/>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9">
                <a:extLst>
                  <a:ext uri="{FF2B5EF4-FFF2-40B4-BE49-F238E27FC236}">
                    <a16:creationId xmlns:a16="http://schemas.microsoft.com/office/drawing/2014/main" id="{E3542917-C3DA-4BB3-A187-6165F223637B}"/>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00">
                <a:extLst>
                  <a:ext uri="{FF2B5EF4-FFF2-40B4-BE49-F238E27FC236}">
                    <a16:creationId xmlns:a16="http://schemas.microsoft.com/office/drawing/2014/main" id="{D97B09F2-388E-4238-9661-800EC1ACD3C8}"/>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01">
                <a:extLst>
                  <a:ext uri="{FF2B5EF4-FFF2-40B4-BE49-F238E27FC236}">
                    <a16:creationId xmlns:a16="http://schemas.microsoft.com/office/drawing/2014/main" id="{94E0EECC-BBB7-47C6-9E9F-F0143949C424}"/>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02">
                <a:extLst>
                  <a:ext uri="{FF2B5EF4-FFF2-40B4-BE49-F238E27FC236}">
                    <a16:creationId xmlns:a16="http://schemas.microsoft.com/office/drawing/2014/main" id="{F9A37433-6679-4192-9832-510DFC5E728F}"/>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03">
                <a:extLst>
                  <a:ext uri="{FF2B5EF4-FFF2-40B4-BE49-F238E27FC236}">
                    <a16:creationId xmlns:a16="http://schemas.microsoft.com/office/drawing/2014/main" id="{6F14D5AF-DF99-430F-AAE3-8366C018FBC3}"/>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04">
                <a:extLst>
                  <a:ext uri="{FF2B5EF4-FFF2-40B4-BE49-F238E27FC236}">
                    <a16:creationId xmlns:a16="http://schemas.microsoft.com/office/drawing/2014/main" id="{67AD78C6-5E28-4F4B-8D00-ACE42EF6C621}"/>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05">
                <a:extLst>
                  <a:ext uri="{FF2B5EF4-FFF2-40B4-BE49-F238E27FC236}">
                    <a16:creationId xmlns:a16="http://schemas.microsoft.com/office/drawing/2014/main" id="{5BF0EB1D-1CAD-4D3C-B7EE-BFC7F33EC8C0}"/>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06">
                <a:extLst>
                  <a:ext uri="{FF2B5EF4-FFF2-40B4-BE49-F238E27FC236}">
                    <a16:creationId xmlns:a16="http://schemas.microsoft.com/office/drawing/2014/main" id="{057B072A-C3E8-45DC-AE9B-FD502A4B943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707">
                <a:extLst>
                  <a:ext uri="{FF2B5EF4-FFF2-40B4-BE49-F238E27FC236}">
                    <a16:creationId xmlns:a16="http://schemas.microsoft.com/office/drawing/2014/main" id="{3FF225AF-CEB7-49CF-A8CD-C77195C0DE18}"/>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708">
                <a:extLst>
                  <a:ext uri="{FF2B5EF4-FFF2-40B4-BE49-F238E27FC236}">
                    <a16:creationId xmlns:a16="http://schemas.microsoft.com/office/drawing/2014/main" id="{E6C6EDE5-026C-41FD-8BAA-3F5D81286DB8}"/>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709">
                <a:extLst>
                  <a:ext uri="{FF2B5EF4-FFF2-40B4-BE49-F238E27FC236}">
                    <a16:creationId xmlns:a16="http://schemas.microsoft.com/office/drawing/2014/main" id="{3F246692-CE6A-46C3-B2DC-402628D4EC13}"/>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710">
                <a:extLst>
                  <a:ext uri="{FF2B5EF4-FFF2-40B4-BE49-F238E27FC236}">
                    <a16:creationId xmlns:a16="http://schemas.microsoft.com/office/drawing/2014/main" id="{4A75D979-9034-4778-82CC-CF61992F50C1}"/>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711">
                <a:extLst>
                  <a:ext uri="{FF2B5EF4-FFF2-40B4-BE49-F238E27FC236}">
                    <a16:creationId xmlns:a16="http://schemas.microsoft.com/office/drawing/2014/main" id="{7E5009E6-8479-4AFE-9DE9-0C926223C7A0}"/>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712">
                <a:extLst>
                  <a:ext uri="{FF2B5EF4-FFF2-40B4-BE49-F238E27FC236}">
                    <a16:creationId xmlns:a16="http://schemas.microsoft.com/office/drawing/2014/main" id="{94D58184-3167-4A3D-A5A0-A89E8D3F3BF8}"/>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13">
                <a:extLst>
                  <a:ext uri="{FF2B5EF4-FFF2-40B4-BE49-F238E27FC236}">
                    <a16:creationId xmlns:a16="http://schemas.microsoft.com/office/drawing/2014/main" id="{7D943765-2A35-4E38-8297-1DEFA9FC344B}"/>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14">
                <a:extLst>
                  <a:ext uri="{FF2B5EF4-FFF2-40B4-BE49-F238E27FC236}">
                    <a16:creationId xmlns:a16="http://schemas.microsoft.com/office/drawing/2014/main" id="{3AA1969D-4294-4E36-8AFF-EDEB4E42C8EE}"/>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15">
                <a:extLst>
                  <a:ext uri="{FF2B5EF4-FFF2-40B4-BE49-F238E27FC236}">
                    <a16:creationId xmlns:a16="http://schemas.microsoft.com/office/drawing/2014/main" id="{10BB6EDF-F5C0-49F7-9312-7468F9FD3AA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716">
                <a:extLst>
                  <a:ext uri="{FF2B5EF4-FFF2-40B4-BE49-F238E27FC236}">
                    <a16:creationId xmlns:a16="http://schemas.microsoft.com/office/drawing/2014/main" id="{34416851-BC86-48B0-A3BD-E915CF6A9DBF}"/>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717">
                <a:extLst>
                  <a:ext uri="{FF2B5EF4-FFF2-40B4-BE49-F238E27FC236}">
                    <a16:creationId xmlns:a16="http://schemas.microsoft.com/office/drawing/2014/main" id="{BF42899F-37A6-493F-AD76-D398B1ACEB4D}"/>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718">
                <a:extLst>
                  <a:ext uri="{FF2B5EF4-FFF2-40B4-BE49-F238E27FC236}">
                    <a16:creationId xmlns:a16="http://schemas.microsoft.com/office/drawing/2014/main" id="{69CE3147-CD74-477E-943A-3B2C0885E89A}"/>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719">
                <a:extLst>
                  <a:ext uri="{FF2B5EF4-FFF2-40B4-BE49-F238E27FC236}">
                    <a16:creationId xmlns:a16="http://schemas.microsoft.com/office/drawing/2014/main" id="{C439E3DE-D769-47DB-BE0B-2C57CE273407}"/>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720">
                <a:extLst>
                  <a:ext uri="{FF2B5EF4-FFF2-40B4-BE49-F238E27FC236}">
                    <a16:creationId xmlns:a16="http://schemas.microsoft.com/office/drawing/2014/main" id="{4BD0D955-85C1-4EA8-B5AE-D2052FBD292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721">
                <a:extLst>
                  <a:ext uri="{FF2B5EF4-FFF2-40B4-BE49-F238E27FC236}">
                    <a16:creationId xmlns:a16="http://schemas.microsoft.com/office/drawing/2014/main" id="{3B77B2CD-E305-420B-8FB6-7E700E0C40BE}"/>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722">
                <a:extLst>
                  <a:ext uri="{FF2B5EF4-FFF2-40B4-BE49-F238E27FC236}">
                    <a16:creationId xmlns:a16="http://schemas.microsoft.com/office/drawing/2014/main" id="{EA5622A9-FF7F-4433-AA34-A28E6DBC6A03}"/>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723">
                <a:extLst>
                  <a:ext uri="{FF2B5EF4-FFF2-40B4-BE49-F238E27FC236}">
                    <a16:creationId xmlns:a16="http://schemas.microsoft.com/office/drawing/2014/main" id="{33CB28A5-4DAA-4802-B9BD-DE44E016938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4">
                <a:extLst>
                  <a:ext uri="{FF2B5EF4-FFF2-40B4-BE49-F238E27FC236}">
                    <a16:creationId xmlns:a16="http://schemas.microsoft.com/office/drawing/2014/main" id="{5176F236-FC84-45F7-80FC-1E7C564B1D7D}"/>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25">
                <a:extLst>
                  <a:ext uri="{FF2B5EF4-FFF2-40B4-BE49-F238E27FC236}">
                    <a16:creationId xmlns:a16="http://schemas.microsoft.com/office/drawing/2014/main" id="{E645FE1B-D780-4EB7-95A0-25C103A1FF44}"/>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26">
                <a:extLst>
                  <a:ext uri="{FF2B5EF4-FFF2-40B4-BE49-F238E27FC236}">
                    <a16:creationId xmlns:a16="http://schemas.microsoft.com/office/drawing/2014/main" id="{4B911723-6BE7-4558-A8CA-F16584D6E13A}"/>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727">
                <a:extLst>
                  <a:ext uri="{FF2B5EF4-FFF2-40B4-BE49-F238E27FC236}">
                    <a16:creationId xmlns:a16="http://schemas.microsoft.com/office/drawing/2014/main" id="{EEAFE41F-3855-48AC-A861-7FC4516FF13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28">
                <a:extLst>
                  <a:ext uri="{FF2B5EF4-FFF2-40B4-BE49-F238E27FC236}">
                    <a16:creationId xmlns:a16="http://schemas.microsoft.com/office/drawing/2014/main" id="{37B42708-8F76-4BEC-8EB3-F85295BABBCE}"/>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29">
                <a:extLst>
                  <a:ext uri="{FF2B5EF4-FFF2-40B4-BE49-F238E27FC236}">
                    <a16:creationId xmlns:a16="http://schemas.microsoft.com/office/drawing/2014/main" id="{D4352768-DB8A-40A2-8E9A-7434180229C3}"/>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730">
                <a:extLst>
                  <a:ext uri="{FF2B5EF4-FFF2-40B4-BE49-F238E27FC236}">
                    <a16:creationId xmlns:a16="http://schemas.microsoft.com/office/drawing/2014/main" id="{0F355245-9247-43DB-88F5-A71BE738DE30}"/>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731">
                <a:extLst>
                  <a:ext uri="{FF2B5EF4-FFF2-40B4-BE49-F238E27FC236}">
                    <a16:creationId xmlns:a16="http://schemas.microsoft.com/office/drawing/2014/main" id="{9CDEDC8E-5D17-48AE-9737-D2388ACEAC7F}"/>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732">
                <a:extLst>
                  <a:ext uri="{FF2B5EF4-FFF2-40B4-BE49-F238E27FC236}">
                    <a16:creationId xmlns:a16="http://schemas.microsoft.com/office/drawing/2014/main" id="{A006F0CC-5236-4FF6-ADFC-4A2035B2448E}"/>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733">
                <a:extLst>
                  <a:ext uri="{FF2B5EF4-FFF2-40B4-BE49-F238E27FC236}">
                    <a16:creationId xmlns:a16="http://schemas.microsoft.com/office/drawing/2014/main" id="{BCE50CB4-B287-4C5D-8E10-9F630F58629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734">
                <a:extLst>
                  <a:ext uri="{FF2B5EF4-FFF2-40B4-BE49-F238E27FC236}">
                    <a16:creationId xmlns:a16="http://schemas.microsoft.com/office/drawing/2014/main" id="{486D4243-04AB-4212-B925-1BBE6B09FD31}"/>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735">
                <a:extLst>
                  <a:ext uri="{FF2B5EF4-FFF2-40B4-BE49-F238E27FC236}">
                    <a16:creationId xmlns:a16="http://schemas.microsoft.com/office/drawing/2014/main" id="{B6FE12BF-88FC-4292-82E8-843F740CAB8E}"/>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80" name="Group 379">
            <a:extLst>
              <a:ext uri="{FF2B5EF4-FFF2-40B4-BE49-F238E27FC236}">
                <a16:creationId xmlns:a16="http://schemas.microsoft.com/office/drawing/2014/main" id="{B95D1A9F-0DA0-4BEB-9C14-77A5BEBCD8B3}"/>
              </a:ext>
            </a:extLst>
          </p:cNvPr>
          <p:cNvGrpSpPr/>
          <p:nvPr/>
        </p:nvGrpSpPr>
        <p:grpSpPr>
          <a:xfrm>
            <a:off x="2086550" y="1544894"/>
            <a:ext cx="2092033" cy="4537637"/>
            <a:chOff x="2513766" y="1576510"/>
            <a:chExt cx="2080548" cy="4537637"/>
          </a:xfrm>
        </p:grpSpPr>
        <p:sp>
          <p:nvSpPr>
            <p:cNvPr id="8" name="Plus 17">
              <a:extLst>
                <a:ext uri="{FF2B5EF4-FFF2-40B4-BE49-F238E27FC236}">
                  <a16:creationId xmlns:a16="http://schemas.microsoft.com/office/drawing/2014/main" id="{F3582905-20B6-474B-A5F3-8CC5AFE9930D}"/>
                </a:ext>
              </a:extLst>
            </p:cNvPr>
            <p:cNvSpPr/>
            <p:nvPr/>
          </p:nvSpPr>
          <p:spPr bwMode="auto">
            <a:xfrm>
              <a:off x="3440461" y="3230699"/>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8C107529-8A5E-4DC6-9E92-4CEC4C8F9F93}"/>
                </a:ext>
              </a:extLst>
            </p:cNvPr>
            <p:cNvSpPr txBox="1"/>
            <p:nvPr/>
          </p:nvSpPr>
          <p:spPr>
            <a:xfrm>
              <a:off x="2514183" y="1576510"/>
              <a:ext cx="2075688" cy="4522387"/>
            </a:xfrm>
            <a:prstGeom prst="rect">
              <a:avLst/>
            </a:prstGeom>
            <a:solidFill>
              <a:srgbClr val="000000"/>
            </a:solidFill>
          </p:spPr>
          <p:txBody>
            <a:bodyPr wrap="square" lIns="179259" tIns="143407" rIns="179259" bIns="14340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App Service Plan</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0"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Free, Basic, Standard, Premium</a:t>
              </a:r>
            </a:p>
          </p:txBody>
        </p:sp>
        <p:sp>
          <p:nvSpPr>
            <p:cNvPr id="13" name="TextBox 12">
              <a:extLst>
                <a:ext uri="{FF2B5EF4-FFF2-40B4-BE49-F238E27FC236}">
                  <a16:creationId xmlns:a16="http://schemas.microsoft.com/office/drawing/2014/main" id="{E26B3911-AF7C-4874-B7A5-7732B228A41A}"/>
                </a:ext>
              </a:extLst>
            </p:cNvPr>
            <p:cNvSpPr txBox="1"/>
            <p:nvPr/>
          </p:nvSpPr>
          <p:spPr>
            <a:xfrm>
              <a:off x="2513766" y="4607233"/>
              <a:ext cx="2080548" cy="150691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All the advantages of Functions with the SLA and ‘always on’ features of an App Service Plan.</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67" name="Picture 366">
              <a:extLst>
                <a:ext uri="{FF2B5EF4-FFF2-40B4-BE49-F238E27FC236}">
                  <a16:creationId xmlns:a16="http://schemas.microsoft.com/office/drawing/2014/main" id="{7915DB02-32EA-47C8-BA3D-8542CA7A2410}"/>
                </a:ext>
              </a:extLst>
            </p:cNvPr>
            <p:cNvPicPr>
              <a:picLocks noChangeAspect="1"/>
            </p:cNvPicPr>
            <p:nvPr/>
          </p:nvPicPr>
          <p:blipFill>
            <a:blip r:embed="rId3"/>
            <a:stretch>
              <a:fillRect/>
            </a:stretch>
          </p:blipFill>
          <p:spPr>
            <a:xfrm>
              <a:off x="2810565" y="2727561"/>
              <a:ext cx="1521605" cy="1724725"/>
            </a:xfrm>
            <a:prstGeom prst="rect">
              <a:avLst/>
            </a:prstGeom>
          </p:spPr>
        </p:pic>
      </p:grpSp>
      <p:grpSp>
        <p:nvGrpSpPr>
          <p:cNvPr id="379" name="Group 378">
            <a:extLst>
              <a:ext uri="{FF2B5EF4-FFF2-40B4-BE49-F238E27FC236}">
                <a16:creationId xmlns:a16="http://schemas.microsoft.com/office/drawing/2014/main" id="{59053241-70AD-4B1B-B897-4638775C360E}"/>
              </a:ext>
            </a:extLst>
          </p:cNvPr>
          <p:cNvGrpSpPr/>
          <p:nvPr/>
        </p:nvGrpSpPr>
        <p:grpSpPr>
          <a:xfrm>
            <a:off x="11939" y="1544894"/>
            <a:ext cx="2075690" cy="4522387"/>
            <a:chOff x="11939" y="1573679"/>
            <a:chExt cx="2075690" cy="4522387"/>
          </a:xfrm>
        </p:grpSpPr>
        <p:sp>
          <p:nvSpPr>
            <p:cNvPr id="4" name="TextBox 3">
              <a:extLst>
                <a:ext uri="{FF2B5EF4-FFF2-40B4-BE49-F238E27FC236}">
                  <a16:creationId xmlns:a16="http://schemas.microsoft.com/office/drawing/2014/main" id="{09F38EB7-32CE-4C24-841F-BE4E60C6DD3B}"/>
                </a:ext>
              </a:extLst>
            </p:cNvPr>
            <p:cNvSpPr txBox="1"/>
            <p:nvPr/>
          </p:nvSpPr>
          <p:spPr>
            <a:xfrm>
              <a:off x="11941" y="1573679"/>
              <a:ext cx="2075688" cy="4522387"/>
            </a:xfrm>
            <a:prstGeom prst="rect">
              <a:avLst/>
            </a:prstGeom>
            <a:solidFill>
              <a:srgbClr val="505050"/>
            </a:solidFill>
          </p:spPr>
          <p:txBody>
            <a:bodyPr wrap="square" lIns="179259" tIns="143407" rIns="179259" bIns="143407" rtlCol="0">
              <a:noAutofit/>
            </a:body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Consumption</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lang="en-US" sz="1372" i="1" kern="0" err="1">
                  <a:gradFill>
                    <a:gsLst>
                      <a:gs pos="0">
                        <a:srgbClr val="FFFFFF"/>
                      </a:gs>
                      <a:gs pos="100000">
                        <a:srgbClr val="FFFFFF"/>
                      </a:gs>
                    </a:gsLst>
                    <a:lin ang="5400000" scaled="1"/>
                  </a:gradFill>
                  <a:latin typeface="Segoe UI Semilight"/>
                  <a:ea typeface="Segoe UI Semilight" charset="0"/>
                  <a:cs typeface="Segoe UI Semilight" charset="0"/>
                </a:rPr>
                <a:t>Serverless</a:t>
              </a:r>
              <a:endPar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 name="TextBox 4">
              <a:extLst>
                <a:ext uri="{FF2B5EF4-FFF2-40B4-BE49-F238E27FC236}">
                  <a16:creationId xmlns:a16="http://schemas.microsoft.com/office/drawing/2014/main" id="{38324FAE-F834-4CAB-BE60-02C10691E6AD}"/>
                </a:ext>
              </a:extLst>
            </p:cNvPr>
            <p:cNvSpPr txBox="1"/>
            <p:nvPr/>
          </p:nvSpPr>
          <p:spPr>
            <a:xfrm>
              <a:off x="11939" y="4537073"/>
              <a:ext cx="2067543" cy="106569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a:solidFill>
                    <a:srgbClr val="FFFFFF"/>
                  </a:solidFill>
                  <a:latin typeface="Segoe UI Semilight"/>
                </a:rPr>
                <a:t>Pay only for what you use! Metering is per execution and per GB Second.</a:t>
              </a: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68" name="Graphic 367">
              <a:extLst>
                <a:ext uri="{FF2B5EF4-FFF2-40B4-BE49-F238E27FC236}">
                  <a16:creationId xmlns:a16="http://schemas.microsoft.com/office/drawing/2014/main" id="{389F334A-D7F0-44C9-9467-244EEED19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8" y="2687641"/>
              <a:ext cx="1684178" cy="1899844"/>
            </a:xfrm>
            <a:prstGeom prst="rect">
              <a:avLst/>
            </a:prstGeom>
          </p:spPr>
        </p:pic>
      </p:grpSp>
      <p:grpSp>
        <p:nvGrpSpPr>
          <p:cNvPr id="383" name="Group 382">
            <a:extLst>
              <a:ext uri="{FF2B5EF4-FFF2-40B4-BE49-F238E27FC236}">
                <a16:creationId xmlns:a16="http://schemas.microsoft.com/office/drawing/2014/main" id="{368F0A53-E57E-402B-BB99-7C66F4BBC82F}"/>
              </a:ext>
            </a:extLst>
          </p:cNvPr>
          <p:cNvGrpSpPr/>
          <p:nvPr/>
        </p:nvGrpSpPr>
        <p:grpSpPr>
          <a:xfrm>
            <a:off x="8333518" y="1544894"/>
            <a:ext cx="2080548" cy="4512660"/>
            <a:chOff x="8512545" y="1581676"/>
            <a:chExt cx="2080548" cy="4512660"/>
          </a:xfrm>
        </p:grpSpPr>
        <p:sp>
          <p:nvSpPr>
            <p:cNvPr id="10" name="TextBox 9">
              <a:extLst>
                <a:ext uri="{FF2B5EF4-FFF2-40B4-BE49-F238E27FC236}">
                  <a16:creationId xmlns:a16="http://schemas.microsoft.com/office/drawing/2014/main" id="{DB80E689-45E2-4DC5-BCEA-395F7BED7224}"/>
                </a:ext>
              </a:extLst>
            </p:cNvPr>
            <p:cNvSpPr txBox="1"/>
            <p:nvPr/>
          </p:nvSpPr>
          <p:spPr>
            <a:xfrm>
              <a:off x="8512545" y="1581676"/>
              <a:ext cx="2080548" cy="4512660"/>
            </a:xfrm>
            <a:prstGeom prst="rect">
              <a:avLst/>
            </a:prstGeom>
            <a:solidFill>
              <a:srgbClr val="505050"/>
            </a:solidFill>
          </p:spPr>
          <p:txBody>
            <a:bodyPr wrap="square" lIns="179259" tIns="143407" rIns="179259" bIns="143407" rtlCol="0">
              <a:noAutofit/>
            </a:body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Azure Functions Runtime (preview)</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Functions </a:t>
              </a: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on your Server</a:t>
              </a:r>
              <a:endParaRPr kumimoji="0" lang="en-US" sz="1372"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15" name="TextBox 14">
              <a:extLst>
                <a:ext uri="{FF2B5EF4-FFF2-40B4-BE49-F238E27FC236}">
                  <a16:creationId xmlns:a16="http://schemas.microsoft.com/office/drawing/2014/main" id="{8368F578-26DB-4F68-A436-E66EC4DD45A6}"/>
                </a:ext>
              </a:extLst>
            </p:cNvPr>
            <p:cNvSpPr txBox="1"/>
            <p:nvPr/>
          </p:nvSpPr>
          <p:spPr>
            <a:xfrm>
              <a:off x="8561855" y="4662258"/>
              <a:ext cx="1981928" cy="106340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Run your Azure Functions on your local server (without the rest of Azure)</a:t>
              </a:r>
            </a:p>
          </p:txBody>
        </p:sp>
        <p:pic>
          <p:nvPicPr>
            <p:cNvPr id="369" name="Graphic 368">
              <a:extLst>
                <a:ext uri="{FF2B5EF4-FFF2-40B4-BE49-F238E27FC236}">
                  <a16:creationId xmlns:a16="http://schemas.microsoft.com/office/drawing/2014/main" id="{4D02BDAF-922C-473C-BBBD-6D22BCD44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000" y="2836096"/>
              <a:ext cx="1770781" cy="1831174"/>
            </a:xfrm>
            <a:prstGeom prst="rect">
              <a:avLst/>
            </a:prstGeom>
          </p:spPr>
        </p:pic>
      </p:grpSp>
      <p:grpSp>
        <p:nvGrpSpPr>
          <p:cNvPr id="384" name="Group 383">
            <a:extLst>
              <a:ext uri="{FF2B5EF4-FFF2-40B4-BE49-F238E27FC236}">
                <a16:creationId xmlns:a16="http://schemas.microsoft.com/office/drawing/2014/main" id="{E207F9D1-5D5B-4B2C-A958-87829FFB82C0}"/>
              </a:ext>
            </a:extLst>
          </p:cNvPr>
          <p:cNvGrpSpPr/>
          <p:nvPr/>
        </p:nvGrpSpPr>
        <p:grpSpPr>
          <a:xfrm>
            <a:off x="10364756" y="1544894"/>
            <a:ext cx="2075688" cy="4522387"/>
            <a:chOff x="10491162" y="1583406"/>
            <a:chExt cx="2075688" cy="4522387"/>
          </a:xfrm>
        </p:grpSpPr>
        <p:sp>
          <p:nvSpPr>
            <p:cNvPr id="375" name="TextBox 374">
              <a:extLst>
                <a:ext uri="{FF2B5EF4-FFF2-40B4-BE49-F238E27FC236}">
                  <a16:creationId xmlns:a16="http://schemas.microsoft.com/office/drawing/2014/main" id="{ED467740-293B-4C0E-886E-6FBC9B09E31D}"/>
                </a:ext>
              </a:extLst>
            </p:cNvPr>
            <p:cNvSpPr txBox="1"/>
            <p:nvPr/>
          </p:nvSpPr>
          <p:spPr>
            <a:xfrm>
              <a:off x="10491162" y="1583406"/>
              <a:ext cx="2075688" cy="4522387"/>
            </a:xfrm>
            <a:prstGeom prst="rect">
              <a:avLst/>
            </a:prstGeom>
            <a:solidFill>
              <a:srgbClr val="000000"/>
            </a:solidFill>
          </p:spPr>
          <p:txBody>
            <a:bodyPr wrap="square" lIns="179259" tIns="143407" rIns="179259" bIns="14340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Azure IoT Edge (preview)</a:t>
              </a:r>
            </a:p>
            <a:p>
              <a:pPr marL="0" marR="0" lvl="0" indent="0" algn="ctr" defTabSz="895638" rtl="0" eaLnBrk="1" fontAlgn="auto" latinLnBrk="0" hangingPunct="1">
                <a:lnSpc>
                  <a:spcPct val="90000"/>
                </a:lnSpc>
                <a:spcBef>
                  <a:spcPts val="0"/>
                </a:spcBef>
                <a:spcAft>
                  <a:spcPts val="0"/>
                </a:spcAft>
                <a:buClrTx/>
                <a:buSzTx/>
                <a:buFontTx/>
                <a:buNone/>
                <a:tabLst>
                  <a:tab pos="877995" algn="l"/>
                </a:tabLst>
                <a:defRPr/>
              </a:pPr>
              <a:r>
                <a:rPr kumimoji="0" lang="en-US" sz="1370"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On Devices</a:t>
              </a:r>
            </a:p>
          </p:txBody>
        </p:sp>
        <p:sp>
          <p:nvSpPr>
            <p:cNvPr id="376" name="TextBox 375">
              <a:extLst>
                <a:ext uri="{FF2B5EF4-FFF2-40B4-BE49-F238E27FC236}">
                  <a16:creationId xmlns:a16="http://schemas.microsoft.com/office/drawing/2014/main" id="{145A4593-1999-4837-8CD9-CBE756DF1272}"/>
                </a:ext>
              </a:extLst>
            </p:cNvPr>
            <p:cNvSpPr txBox="1"/>
            <p:nvPr/>
          </p:nvSpPr>
          <p:spPr>
            <a:xfrm>
              <a:off x="10544210" y="4614129"/>
              <a:ext cx="2022639" cy="112681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mn-ea"/>
                  <a:cs typeface="+mn-cs"/>
                </a:rPr>
                <a:t>Run on IoT Devices by deploying custom modules.</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026" name="Picture 2" descr="Image result for azure iot">
            <a:extLst>
              <a:ext uri="{FF2B5EF4-FFF2-40B4-BE49-F238E27FC236}">
                <a16:creationId xmlns:a16="http://schemas.microsoft.com/office/drawing/2014/main" id="{3CF72C92-0A7B-4588-8FF3-0E3FBDB7A4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5364" y="2866119"/>
            <a:ext cx="2405718" cy="126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871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anim calcmode="lin" valueType="num">
                                      <p:cBhvr>
                                        <p:cTn id="8" dur="1000" fill="hold"/>
                                        <p:tgtEl>
                                          <p:spTgt spid="379"/>
                                        </p:tgtEl>
                                        <p:attrNameLst>
                                          <p:attrName>ppt_x</p:attrName>
                                        </p:attrNameLst>
                                      </p:cBhvr>
                                      <p:tavLst>
                                        <p:tav tm="0">
                                          <p:val>
                                            <p:strVal val="#ppt_x"/>
                                          </p:val>
                                        </p:tav>
                                        <p:tav tm="100000">
                                          <p:val>
                                            <p:strVal val="#ppt_x"/>
                                          </p:val>
                                        </p:tav>
                                      </p:tavLst>
                                    </p:anim>
                                    <p:anim calcmode="lin" valueType="num">
                                      <p:cBhvr>
                                        <p:cTn id="9" dur="1000" fill="hold"/>
                                        <p:tgtEl>
                                          <p:spTgt spid="37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0"/>
                                        </p:tgtEl>
                                        <p:attrNameLst>
                                          <p:attrName>style.visibility</p:attrName>
                                        </p:attrNameLst>
                                      </p:cBhvr>
                                      <p:to>
                                        <p:strVal val="visible"/>
                                      </p:to>
                                    </p:set>
                                    <p:animEffect transition="in" filter="fade">
                                      <p:cBhvr>
                                        <p:cTn id="14" dur="1000"/>
                                        <p:tgtEl>
                                          <p:spTgt spid="380"/>
                                        </p:tgtEl>
                                      </p:cBhvr>
                                    </p:animEffect>
                                    <p:anim calcmode="lin" valueType="num">
                                      <p:cBhvr>
                                        <p:cTn id="15" dur="1000" fill="hold"/>
                                        <p:tgtEl>
                                          <p:spTgt spid="380"/>
                                        </p:tgtEl>
                                        <p:attrNameLst>
                                          <p:attrName>ppt_x</p:attrName>
                                        </p:attrNameLst>
                                      </p:cBhvr>
                                      <p:tavLst>
                                        <p:tav tm="0">
                                          <p:val>
                                            <p:strVal val="#ppt_x"/>
                                          </p:val>
                                        </p:tav>
                                        <p:tav tm="100000">
                                          <p:val>
                                            <p:strVal val="#ppt_x"/>
                                          </p:val>
                                        </p:tav>
                                      </p:tavLst>
                                    </p:anim>
                                    <p:anim calcmode="lin" valueType="num">
                                      <p:cBhvr>
                                        <p:cTn id="16" dur="1000" fill="hold"/>
                                        <p:tgtEl>
                                          <p:spTgt spid="3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81"/>
                                        </p:tgtEl>
                                        <p:attrNameLst>
                                          <p:attrName>style.visibility</p:attrName>
                                        </p:attrNameLst>
                                      </p:cBhvr>
                                      <p:to>
                                        <p:strVal val="visible"/>
                                      </p:to>
                                    </p:set>
                                    <p:animEffect transition="in" filter="fade">
                                      <p:cBhvr>
                                        <p:cTn id="21" dur="1000"/>
                                        <p:tgtEl>
                                          <p:spTgt spid="381"/>
                                        </p:tgtEl>
                                      </p:cBhvr>
                                    </p:animEffect>
                                    <p:anim calcmode="lin" valueType="num">
                                      <p:cBhvr>
                                        <p:cTn id="22" dur="1000" fill="hold"/>
                                        <p:tgtEl>
                                          <p:spTgt spid="381"/>
                                        </p:tgtEl>
                                        <p:attrNameLst>
                                          <p:attrName>ppt_x</p:attrName>
                                        </p:attrNameLst>
                                      </p:cBhvr>
                                      <p:tavLst>
                                        <p:tav tm="0">
                                          <p:val>
                                            <p:strVal val="#ppt_x"/>
                                          </p:val>
                                        </p:tav>
                                        <p:tav tm="100000">
                                          <p:val>
                                            <p:strVal val="#ppt_x"/>
                                          </p:val>
                                        </p:tav>
                                      </p:tavLst>
                                    </p:anim>
                                    <p:anim calcmode="lin" valueType="num">
                                      <p:cBhvr>
                                        <p:cTn id="23" dur="1000" fill="hold"/>
                                        <p:tgtEl>
                                          <p:spTgt spid="38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82"/>
                                        </p:tgtEl>
                                        <p:attrNameLst>
                                          <p:attrName>style.visibility</p:attrName>
                                        </p:attrNameLst>
                                      </p:cBhvr>
                                      <p:to>
                                        <p:strVal val="visible"/>
                                      </p:to>
                                    </p:set>
                                    <p:animEffect transition="in" filter="fade">
                                      <p:cBhvr>
                                        <p:cTn id="28" dur="1000"/>
                                        <p:tgtEl>
                                          <p:spTgt spid="382"/>
                                        </p:tgtEl>
                                      </p:cBhvr>
                                    </p:animEffect>
                                    <p:anim calcmode="lin" valueType="num">
                                      <p:cBhvr>
                                        <p:cTn id="29" dur="1000" fill="hold"/>
                                        <p:tgtEl>
                                          <p:spTgt spid="382"/>
                                        </p:tgtEl>
                                        <p:attrNameLst>
                                          <p:attrName>ppt_x</p:attrName>
                                        </p:attrNameLst>
                                      </p:cBhvr>
                                      <p:tavLst>
                                        <p:tav tm="0">
                                          <p:val>
                                            <p:strVal val="#ppt_x"/>
                                          </p:val>
                                        </p:tav>
                                        <p:tav tm="100000">
                                          <p:val>
                                            <p:strVal val="#ppt_x"/>
                                          </p:val>
                                        </p:tav>
                                      </p:tavLst>
                                    </p:anim>
                                    <p:anim calcmode="lin" valueType="num">
                                      <p:cBhvr>
                                        <p:cTn id="30" dur="1000" fill="hold"/>
                                        <p:tgtEl>
                                          <p:spTgt spid="38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1000"/>
                                        <p:tgtEl>
                                          <p:spTgt spid="383"/>
                                        </p:tgtEl>
                                      </p:cBhvr>
                                    </p:animEffect>
                                    <p:anim calcmode="lin" valueType="num">
                                      <p:cBhvr>
                                        <p:cTn id="36" dur="1000" fill="hold"/>
                                        <p:tgtEl>
                                          <p:spTgt spid="383"/>
                                        </p:tgtEl>
                                        <p:attrNameLst>
                                          <p:attrName>ppt_x</p:attrName>
                                        </p:attrNameLst>
                                      </p:cBhvr>
                                      <p:tavLst>
                                        <p:tav tm="0">
                                          <p:val>
                                            <p:strVal val="#ppt_x"/>
                                          </p:val>
                                        </p:tav>
                                        <p:tav tm="100000">
                                          <p:val>
                                            <p:strVal val="#ppt_x"/>
                                          </p:val>
                                        </p:tav>
                                      </p:tavLst>
                                    </p:anim>
                                    <p:anim calcmode="lin" valueType="num">
                                      <p:cBhvr>
                                        <p:cTn id="37" dur="1000" fill="hold"/>
                                        <p:tgtEl>
                                          <p:spTgt spid="38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84"/>
                                        </p:tgtEl>
                                        <p:attrNameLst>
                                          <p:attrName>style.visibility</p:attrName>
                                        </p:attrNameLst>
                                      </p:cBhvr>
                                      <p:to>
                                        <p:strVal val="visible"/>
                                      </p:to>
                                    </p:set>
                                    <p:animEffect transition="in" filter="fade">
                                      <p:cBhvr>
                                        <p:cTn id="47" dur="1000"/>
                                        <p:tgtEl>
                                          <p:spTgt spid="384"/>
                                        </p:tgtEl>
                                      </p:cBhvr>
                                    </p:animEffect>
                                    <p:anim calcmode="lin" valueType="num">
                                      <p:cBhvr>
                                        <p:cTn id="48" dur="1000" fill="hold"/>
                                        <p:tgtEl>
                                          <p:spTgt spid="384"/>
                                        </p:tgtEl>
                                        <p:attrNameLst>
                                          <p:attrName>ppt_x</p:attrName>
                                        </p:attrNameLst>
                                      </p:cBhvr>
                                      <p:tavLst>
                                        <p:tav tm="0">
                                          <p:val>
                                            <p:strVal val="#ppt_x"/>
                                          </p:val>
                                        </p:tav>
                                        <p:tav tm="100000">
                                          <p:val>
                                            <p:strVal val="#ppt_x"/>
                                          </p:val>
                                        </p:tav>
                                      </p:tavLst>
                                    </p:anim>
                                    <p:anim calcmode="lin" valueType="num">
                                      <p:cBhvr>
                                        <p:cTn id="49" dur="1000" fill="hold"/>
                                        <p:tgtEl>
                                          <p:spTgt spid="3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53CD1-805F-4AC1-9CF5-4AB622FF0D8E}"/>
              </a:ext>
            </a:extLst>
          </p:cNvPr>
          <p:cNvSpPr>
            <a:spLocks noGrp="1"/>
          </p:cNvSpPr>
          <p:nvPr>
            <p:ph type="title"/>
          </p:nvPr>
        </p:nvSpPr>
        <p:spPr>
          <a:xfrm>
            <a:off x="855768" y="252609"/>
            <a:ext cx="10724938" cy="1351952"/>
          </a:xfrm>
        </p:spPr>
        <p:txBody>
          <a:bodyPr/>
          <a:lstStyle/>
          <a:p>
            <a:r>
              <a:rPr lang="en-US"/>
              <a:t>Monitoring</a:t>
            </a:r>
          </a:p>
        </p:txBody>
      </p:sp>
      <p:graphicFrame>
        <p:nvGraphicFramePr>
          <p:cNvPr id="5" name="Diagram 4">
            <a:extLst>
              <a:ext uri="{FF2B5EF4-FFF2-40B4-BE49-F238E27FC236}">
                <a16:creationId xmlns:a16="http://schemas.microsoft.com/office/drawing/2014/main" id="{27F52DDB-C1A9-4E57-ABC3-F4A159C8E7AA}"/>
              </a:ext>
            </a:extLst>
          </p:cNvPr>
          <p:cNvGraphicFramePr/>
          <p:nvPr>
            <p:extLst/>
          </p:nvPr>
        </p:nvGraphicFramePr>
        <p:xfrm>
          <a:off x="2032594" y="1189821"/>
          <a:ext cx="8126848" cy="541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4768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2179058"/>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57580" y="3771579"/>
            <a:ext cx="8229599" cy="738664"/>
          </a:xfrm>
        </p:spPr>
        <p:txBody>
          <a:bodyPr/>
          <a:lstStyle/>
          <a:p>
            <a:r>
              <a:rPr lang="en-US"/>
              <a:t>Monitoring a Rapidly Scaling Function</a:t>
            </a:r>
          </a:p>
        </p:txBody>
      </p:sp>
    </p:spTree>
    <p:extLst>
      <p:ext uri="{BB962C8B-B14F-4D97-AF65-F5344CB8AC3E}">
        <p14:creationId xmlns:p14="http://schemas.microsoft.com/office/powerpoint/2010/main" val="1296535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a:t>Runtimes and Languages – V1 Runtime (GA)</a:t>
            </a:r>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idx="1"/>
          </p:nvPr>
        </p:nvSpPr>
        <p:spPr/>
        <p:txBody>
          <a:bodyPr/>
          <a:lstStyle/>
          <a:p>
            <a:r>
              <a:rPr lang="en-US"/>
              <a:t>Host runs .NET Framework 4.6.1</a:t>
            </a:r>
          </a:p>
          <a:p>
            <a:r>
              <a:rPr lang="en-US"/>
              <a:t>C#/F# Functions run in same host process (.NET Framework 4.6.1)</a:t>
            </a:r>
          </a:p>
          <a:p>
            <a:r>
              <a:rPr lang="en-US"/>
              <a:t>Node.js also runs in same host process (using Edge – LOCKED at Node 6.5.0)</a:t>
            </a:r>
          </a:p>
          <a:p>
            <a:r>
              <a:rPr lang="en-US"/>
              <a:t>A few other “experimental” languages that also run in process. Not a scalable model.</a:t>
            </a:r>
          </a:p>
        </p:txBody>
      </p:sp>
    </p:spTree>
    <p:extLst>
      <p:ext uri="{BB962C8B-B14F-4D97-AF65-F5344CB8AC3E}">
        <p14:creationId xmlns:p14="http://schemas.microsoft.com/office/powerpoint/2010/main" val="91644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a:t>Runtimes and Languages – V2 Runtime (Preview)</a:t>
            </a:r>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idx="1"/>
          </p:nvPr>
        </p:nvSpPr>
        <p:spPr>
          <a:xfrm>
            <a:off x="855768" y="1861968"/>
            <a:ext cx="10724938" cy="5051330"/>
          </a:xfrm>
        </p:spPr>
        <p:txBody>
          <a:bodyPr>
            <a:normAutofit fontScale="92500"/>
          </a:bodyPr>
          <a:lstStyle/>
          <a:p>
            <a:r>
              <a:rPr lang="en-US"/>
              <a:t>Host runs .NET Core 2.0</a:t>
            </a:r>
          </a:p>
          <a:p>
            <a:r>
              <a:rPr lang="en-US"/>
              <a:t>C#/F# Functions run in same host process (.NET Core 2.0)</a:t>
            </a:r>
          </a:p>
          <a:p>
            <a:r>
              <a:rPr lang="en-US"/>
              <a:t>New extensibility model for languages where “language workers” run out-of-process.</a:t>
            </a:r>
          </a:p>
          <a:p>
            <a:pPr lvl="1"/>
            <a:r>
              <a:rPr lang="en-US"/>
              <a:t>Node.js – defaults to 8.4.0 but now can opt in to newer versions</a:t>
            </a:r>
          </a:p>
          <a:p>
            <a:pPr lvl="1"/>
            <a:r>
              <a:rPr lang="en-US"/>
              <a:t>Java</a:t>
            </a:r>
          </a:p>
          <a:p>
            <a:pPr lvl="1"/>
            <a:r>
              <a:rPr lang="en-US"/>
              <a:t>Python (early in progress)</a:t>
            </a:r>
          </a:p>
          <a:p>
            <a:pPr lvl="1"/>
            <a:r>
              <a:rPr lang="en-US"/>
              <a:t>Other languages in discussion / investigation</a:t>
            </a:r>
          </a:p>
          <a:p>
            <a:r>
              <a:rPr lang="en-US"/>
              <a:t>New extensibility model for bindings</a:t>
            </a:r>
          </a:p>
          <a:p>
            <a:pPr lvl="1"/>
            <a:r>
              <a:rPr lang="en-US"/>
              <a:t>Lighter core runtime</a:t>
            </a:r>
          </a:p>
          <a:p>
            <a:pPr lvl="1"/>
            <a:r>
              <a:rPr lang="en-US"/>
              <a:t>Version control</a:t>
            </a:r>
          </a:p>
          <a:p>
            <a:pPr lvl="1"/>
            <a:r>
              <a:rPr lang="en-US"/>
              <a:t>Today requires you manually “</a:t>
            </a:r>
            <a:r>
              <a:rPr lang="en-US" err="1"/>
              <a:t>func</a:t>
            </a:r>
            <a:r>
              <a:rPr lang="en-US"/>
              <a:t> extensions install” to use bindings / triggers</a:t>
            </a:r>
          </a:p>
        </p:txBody>
      </p:sp>
    </p:spTree>
    <p:extLst>
      <p:ext uri="{BB962C8B-B14F-4D97-AF65-F5344CB8AC3E}">
        <p14:creationId xmlns:p14="http://schemas.microsoft.com/office/powerpoint/2010/main" val="184311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A6B2-1749-4587-A734-4F8DB2C82306}"/>
              </a:ext>
            </a:extLst>
          </p:cNvPr>
          <p:cNvSpPr>
            <a:spLocks noGrp="1"/>
          </p:cNvSpPr>
          <p:nvPr>
            <p:ph type="title"/>
          </p:nvPr>
        </p:nvSpPr>
        <p:spPr/>
        <p:txBody>
          <a:bodyPr/>
          <a:lstStyle/>
          <a:p>
            <a:r>
              <a:rPr lang="en-US"/>
              <a:t>Azure Functions “Behind the scenes”</a:t>
            </a:r>
          </a:p>
        </p:txBody>
      </p:sp>
      <p:pic>
        <p:nvPicPr>
          <p:cNvPr id="5" name="Content Placeholder 4" descr="A close up of a box&#10;&#10;Description generated with high confidence">
            <a:extLst>
              <a:ext uri="{FF2B5EF4-FFF2-40B4-BE49-F238E27FC236}">
                <a16:creationId xmlns:a16="http://schemas.microsoft.com/office/drawing/2014/main" id="{F541D83A-11F8-4B9D-9CA0-4B6A43E874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9918" y="2168155"/>
            <a:ext cx="4930123" cy="3454879"/>
          </a:xfrm>
        </p:spPr>
      </p:pic>
      <p:sp>
        <p:nvSpPr>
          <p:cNvPr id="6" name="Arrow: Right 5">
            <a:extLst>
              <a:ext uri="{FF2B5EF4-FFF2-40B4-BE49-F238E27FC236}">
                <a16:creationId xmlns:a16="http://schemas.microsoft.com/office/drawing/2014/main" id="{5F525FB2-344F-46DA-8506-7061D35B475B}"/>
              </a:ext>
            </a:extLst>
          </p:cNvPr>
          <p:cNvSpPr/>
          <p:nvPr/>
        </p:nvSpPr>
        <p:spPr>
          <a:xfrm>
            <a:off x="3396956" y="3440003"/>
            <a:ext cx="1398446" cy="1130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 name="TextBox 6">
            <a:extLst>
              <a:ext uri="{FF2B5EF4-FFF2-40B4-BE49-F238E27FC236}">
                <a16:creationId xmlns:a16="http://schemas.microsoft.com/office/drawing/2014/main" id="{5D2DDCBC-77CA-4372-BA5B-8AB345B50BF9}"/>
              </a:ext>
            </a:extLst>
          </p:cNvPr>
          <p:cNvSpPr txBox="1"/>
          <p:nvPr/>
        </p:nvSpPr>
        <p:spPr>
          <a:xfrm>
            <a:off x="3279231" y="3063318"/>
            <a:ext cx="1539624" cy="382308"/>
          </a:xfrm>
          <a:prstGeom prst="rect">
            <a:avLst/>
          </a:prstGeom>
          <a:noFill/>
        </p:spPr>
        <p:txBody>
          <a:bodyPr wrap="square" rtlCol="0">
            <a:spAutoFit/>
          </a:bodyPr>
          <a:lstStyle/>
          <a:p>
            <a:pPr defTabSz="932597"/>
            <a:r>
              <a:rPr lang="en-US" sz="1836">
                <a:solidFill>
                  <a:prstClr val="black"/>
                </a:solidFill>
                <a:latin typeface="Calibri" panose="020F0502020204030204"/>
              </a:rPr>
              <a:t>HTTP Request</a:t>
            </a:r>
          </a:p>
        </p:txBody>
      </p:sp>
      <p:sp>
        <p:nvSpPr>
          <p:cNvPr id="8" name="Arrow: Right 7">
            <a:extLst>
              <a:ext uri="{FF2B5EF4-FFF2-40B4-BE49-F238E27FC236}">
                <a16:creationId xmlns:a16="http://schemas.microsoft.com/office/drawing/2014/main" id="{4939EF33-2727-4851-83DB-DB148A27D3B5}"/>
              </a:ext>
            </a:extLst>
          </p:cNvPr>
          <p:cNvSpPr/>
          <p:nvPr/>
        </p:nvSpPr>
        <p:spPr>
          <a:xfrm rot="10800000">
            <a:off x="3396956" y="4332967"/>
            <a:ext cx="1398446" cy="1130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9" name="TextBox 8">
            <a:extLst>
              <a:ext uri="{FF2B5EF4-FFF2-40B4-BE49-F238E27FC236}">
                <a16:creationId xmlns:a16="http://schemas.microsoft.com/office/drawing/2014/main" id="{9DFCD4E3-D097-4902-89A2-419EA83B8344}"/>
              </a:ext>
            </a:extLst>
          </p:cNvPr>
          <p:cNvSpPr txBox="1"/>
          <p:nvPr/>
        </p:nvSpPr>
        <p:spPr>
          <a:xfrm>
            <a:off x="3080570" y="3964356"/>
            <a:ext cx="1738285" cy="382308"/>
          </a:xfrm>
          <a:prstGeom prst="rect">
            <a:avLst/>
          </a:prstGeom>
          <a:noFill/>
        </p:spPr>
        <p:txBody>
          <a:bodyPr wrap="square" rtlCol="0">
            <a:spAutoFit/>
          </a:bodyPr>
          <a:lstStyle/>
          <a:p>
            <a:pPr defTabSz="932597"/>
            <a:r>
              <a:rPr lang="en-US" sz="1836">
                <a:solidFill>
                  <a:prstClr val="black"/>
                </a:solidFill>
                <a:latin typeface="Calibri" panose="020F0502020204030204"/>
              </a:rPr>
              <a:t>HTTP Response</a:t>
            </a:r>
          </a:p>
        </p:txBody>
      </p:sp>
    </p:spTree>
    <p:extLst>
      <p:ext uri="{BB962C8B-B14F-4D97-AF65-F5344CB8AC3E}">
        <p14:creationId xmlns:p14="http://schemas.microsoft.com/office/powerpoint/2010/main" val="380520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08E9BBE-0BCD-48DD-9A1F-CE57B68AFA09}"/>
              </a:ext>
            </a:extLst>
          </p:cNvPr>
          <p:cNvSpPr/>
          <p:nvPr/>
        </p:nvSpPr>
        <p:spPr>
          <a:xfrm>
            <a:off x="5295117" y="1624536"/>
            <a:ext cx="7140476" cy="49975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66298" lvl="1" algn="ctr" defTabSz="932597"/>
            <a:r>
              <a:rPr lang="en-US" sz="1836">
                <a:solidFill>
                  <a:prstClr val="white"/>
                </a:solidFill>
                <a:latin typeface="Calibri" panose="020F0502020204030204"/>
              </a:rPr>
              <a:t>                      App Services Infrastructure</a:t>
            </a:r>
          </a:p>
        </p:txBody>
      </p:sp>
      <p:sp>
        <p:nvSpPr>
          <p:cNvPr id="2" name="Title 1">
            <a:extLst>
              <a:ext uri="{FF2B5EF4-FFF2-40B4-BE49-F238E27FC236}">
                <a16:creationId xmlns:a16="http://schemas.microsoft.com/office/drawing/2014/main" id="{28BA7755-E8BF-4E84-8BDB-14DAC35B1220}"/>
              </a:ext>
            </a:extLst>
          </p:cNvPr>
          <p:cNvSpPr>
            <a:spLocks noGrp="1"/>
          </p:cNvSpPr>
          <p:nvPr>
            <p:ph type="title"/>
          </p:nvPr>
        </p:nvSpPr>
        <p:spPr/>
        <p:txBody>
          <a:bodyPr/>
          <a:lstStyle/>
          <a:p>
            <a:r>
              <a:rPr lang="en-US"/>
              <a:t>Functions “Behind the scenes”</a:t>
            </a:r>
          </a:p>
        </p:txBody>
      </p:sp>
      <p:sp>
        <p:nvSpPr>
          <p:cNvPr id="4" name="Rectangle 3">
            <a:extLst>
              <a:ext uri="{FF2B5EF4-FFF2-40B4-BE49-F238E27FC236}">
                <a16:creationId xmlns:a16="http://schemas.microsoft.com/office/drawing/2014/main" id="{2BD7B0F2-C090-4380-8BDC-245039F476B6}"/>
              </a:ext>
            </a:extLst>
          </p:cNvPr>
          <p:cNvSpPr/>
          <p:nvPr/>
        </p:nvSpPr>
        <p:spPr>
          <a:xfrm>
            <a:off x="2367800" y="2772834"/>
            <a:ext cx="1738285" cy="13519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r>
              <a:rPr lang="en-US" sz="1836">
                <a:solidFill>
                  <a:prstClr val="white"/>
                </a:solidFill>
                <a:latin typeface="Calibri" panose="020F0502020204030204"/>
              </a:rPr>
              <a:t>Azure Functions (App Services) HTTP Front-end</a:t>
            </a:r>
          </a:p>
        </p:txBody>
      </p:sp>
      <p:sp>
        <p:nvSpPr>
          <p:cNvPr id="5" name="Rectangle 4">
            <a:extLst>
              <a:ext uri="{FF2B5EF4-FFF2-40B4-BE49-F238E27FC236}">
                <a16:creationId xmlns:a16="http://schemas.microsoft.com/office/drawing/2014/main" id="{C491EE0A-45FD-4A83-A973-B0FF8F216F60}"/>
              </a:ext>
            </a:extLst>
          </p:cNvPr>
          <p:cNvSpPr/>
          <p:nvPr/>
        </p:nvSpPr>
        <p:spPr>
          <a:xfrm>
            <a:off x="2367800" y="4397841"/>
            <a:ext cx="1738285" cy="11701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r>
              <a:rPr lang="en-US" sz="1836">
                <a:solidFill>
                  <a:prstClr val="white"/>
                </a:solidFill>
                <a:latin typeface="Calibri" panose="020F0502020204030204"/>
              </a:rPr>
              <a:t>Scale Controller</a:t>
            </a:r>
          </a:p>
        </p:txBody>
      </p:sp>
      <p:grpSp>
        <p:nvGrpSpPr>
          <p:cNvPr id="15" name="Group 14">
            <a:extLst>
              <a:ext uri="{FF2B5EF4-FFF2-40B4-BE49-F238E27FC236}">
                <a16:creationId xmlns:a16="http://schemas.microsoft.com/office/drawing/2014/main" id="{ACE35C3D-51FE-4EBC-B977-6DCE319DD753}"/>
              </a:ext>
            </a:extLst>
          </p:cNvPr>
          <p:cNvGrpSpPr/>
          <p:nvPr/>
        </p:nvGrpSpPr>
        <p:grpSpPr>
          <a:xfrm>
            <a:off x="5480617" y="1724345"/>
            <a:ext cx="2292878" cy="1327366"/>
            <a:chOff x="4063399" y="1835368"/>
            <a:chExt cx="2248124" cy="1301457"/>
          </a:xfrm>
        </p:grpSpPr>
        <p:sp>
          <p:nvSpPr>
            <p:cNvPr id="9" name="Rectangle 8">
              <a:extLst>
                <a:ext uri="{FF2B5EF4-FFF2-40B4-BE49-F238E27FC236}">
                  <a16:creationId xmlns:a16="http://schemas.microsoft.com/office/drawing/2014/main" id="{84BEF645-78D3-4989-8C21-3CF729219449}"/>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 name="TextBox 11">
              <a:extLst>
                <a:ext uri="{FF2B5EF4-FFF2-40B4-BE49-F238E27FC236}">
                  <a16:creationId xmlns:a16="http://schemas.microsoft.com/office/drawing/2014/main" id="{7BB596D4-7BDB-4932-B59F-372C8F7A114F}"/>
                </a:ext>
              </a:extLst>
            </p:cNvPr>
            <p:cNvSpPr txBox="1"/>
            <p:nvPr/>
          </p:nvSpPr>
          <p:spPr>
            <a:xfrm>
              <a:off x="4212190" y="1835368"/>
              <a:ext cx="2099333" cy="374846"/>
            </a:xfrm>
            <a:prstGeom prst="rect">
              <a:avLst/>
            </a:prstGeom>
            <a:noFill/>
          </p:spPr>
          <p:txBody>
            <a:bodyPr wrap="square" rtlCol="0">
              <a:spAutoFit/>
            </a:bodyPr>
            <a:lstStyle/>
            <a:p>
              <a:pPr defTabSz="932597"/>
              <a:r>
                <a:rPr lang="en-US" sz="1836">
                  <a:solidFill>
                    <a:prstClr val="white"/>
                  </a:solidFill>
                  <a:latin typeface="Calibri" panose="020F0502020204030204"/>
                </a:rPr>
                <a:t>Functions Instance</a:t>
              </a:r>
            </a:p>
          </p:txBody>
        </p:sp>
      </p:grpSp>
      <p:grpSp>
        <p:nvGrpSpPr>
          <p:cNvPr id="16" name="Group 15">
            <a:extLst>
              <a:ext uri="{FF2B5EF4-FFF2-40B4-BE49-F238E27FC236}">
                <a16:creationId xmlns:a16="http://schemas.microsoft.com/office/drawing/2014/main" id="{B631B2BB-A896-4C2A-AD9E-754AA2211AA6}"/>
              </a:ext>
            </a:extLst>
          </p:cNvPr>
          <p:cNvGrpSpPr/>
          <p:nvPr/>
        </p:nvGrpSpPr>
        <p:grpSpPr>
          <a:xfrm>
            <a:off x="5475098" y="3346744"/>
            <a:ext cx="2292878" cy="1327366"/>
            <a:chOff x="4063399" y="1835368"/>
            <a:chExt cx="2248124" cy="1301457"/>
          </a:xfrm>
        </p:grpSpPr>
        <p:sp>
          <p:nvSpPr>
            <p:cNvPr id="17" name="Rectangle 16">
              <a:extLst>
                <a:ext uri="{FF2B5EF4-FFF2-40B4-BE49-F238E27FC236}">
                  <a16:creationId xmlns:a16="http://schemas.microsoft.com/office/drawing/2014/main" id="{A11A0DBB-6342-4404-8C66-A92BECBD5581}"/>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8" name="TextBox 17">
              <a:extLst>
                <a:ext uri="{FF2B5EF4-FFF2-40B4-BE49-F238E27FC236}">
                  <a16:creationId xmlns:a16="http://schemas.microsoft.com/office/drawing/2014/main" id="{F35198F1-1D67-4EAD-B5C4-BE72165CD386}"/>
                </a:ext>
              </a:extLst>
            </p:cNvPr>
            <p:cNvSpPr txBox="1"/>
            <p:nvPr/>
          </p:nvSpPr>
          <p:spPr>
            <a:xfrm>
              <a:off x="4212190" y="1835368"/>
              <a:ext cx="2099333" cy="374846"/>
            </a:xfrm>
            <a:prstGeom prst="rect">
              <a:avLst/>
            </a:prstGeom>
            <a:noFill/>
          </p:spPr>
          <p:txBody>
            <a:bodyPr wrap="square" rtlCol="0">
              <a:spAutoFit/>
            </a:bodyPr>
            <a:lstStyle/>
            <a:p>
              <a:pPr defTabSz="932597"/>
              <a:r>
                <a:rPr lang="en-US" sz="1836">
                  <a:solidFill>
                    <a:prstClr val="white"/>
                  </a:solidFill>
                  <a:latin typeface="Calibri" panose="020F0502020204030204"/>
                </a:rPr>
                <a:t>Functions Instance</a:t>
              </a:r>
            </a:p>
          </p:txBody>
        </p:sp>
      </p:grpSp>
      <p:grpSp>
        <p:nvGrpSpPr>
          <p:cNvPr id="19" name="Group 18">
            <a:extLst>
              <a:ext uri="{FF2B5EF4-FFF2-40B4-BE49-F238E27FC236}">
                <a16:creationId xmlns:a16="http://schemas.microsoft.com/office/drawing/2014/main" id="{FEDD83A1-5D9A-4276-B44B-6FB29442466E}"/>
              </a:ext>
            </a:extLst>
          </p:cNvPr>
          <p:cNvGrpSpPr/>
          <p:nvPr/>
        </p:nvGrpSpPr>
        <p:grpSpPr>
          <a:xfrm>
            <a:off x="5480617" y="5073991"/>
            <a:ext cx="2292878" cy="1327366"/>
            <a:chOff x="4063399" y="1835368"/>
            <a:chExt cx="2248124" cy="1301457"/>
          </a:xfrm>
        </p:grpSpPr>
        <p:sp>
          <p:nvSpPr>
            <p:cNvPr id="20" name="Rectangle 19">
              <a:extLst>
                <a:ext uri="{FF2B5EF4-FFF2-40B4-BE49-F238E27FC236}">
                  <a16:creationId xmlns:a16="http://schemas.microsoft.com/office/drawing/2014/main" id="{01E5619B-5288-4C74-97D3-3D529E7390AC}"/>
                </a:ext>
              </a:extLst>
            </p:cNvPr>
            <p:cNvSpPr/>
            <p:nvPr/>
          </p:nvSpPr>
          <p:spPr>
            <a:xfrm>
              <a:off x="4063399" y="1855853"/>
              <a:ext cx="2202134" cy="1280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CCAA4A1D-7CF5-4D13-9737-88B24F8948A7}"/>
                </a:ext>
              </a:extLst>
            </p:cNvPr>
            <p:cNvSpPr txBox="1"/>
            <p:nvPr/>
          </p:nvSpPr>
          <p:spPr>
            <a:xfrm>
              <a:off x="4212190" y="1835368"/>
              <a:ext cx="2099333" cy="374846"/>
            </a:xfrm>
            <a:prstGeom prst="rect">
              <a:avLst/>
            </a:prstGeom>
            <a:noFill/>
          </p:spPr>
          <p:txBody>
            <a:bodyPr wrap="square" rtlCol="0">
              <a:spAutoFit/>
            </a:bodyPr>
            <a:lstStyle/>
            <a:p>
              <a:pPr defTabSz="932597"/>
              <a:r>
                <a:rPr lang="en-US" sz="1836">
                  <a:solidFill>
                    <a:prstClr val="white"/>
                  </a:solidFill>
                  <a:latin typeface="Calibri" panose="020F0502020204030204"/>
                </a:rPr>
                <a:t>Functions Instance</a:t>
              </a:r>
            </a:p>
          </p:txBody>
        </p:sp>
      </p:grpSp>
      <p:sp>
        <p:nvSpPr>
          <p:cNvPr id="22" name="Rectangle: Diagonal Corners Snipped 21">
            <a:extLst>
              <a:ext uri="{FF2B5EF4-FFF2-40B4-BE49-F238E27FC236}">
                <a16:creationId xmlns:a16="http://schemas.microsoft.com/office/drawing/2014/main" id="{F9F8933D-FDAF-4316-ABE3-190E0D849ABF}"/>
              </a:ext>
            </a:extLst>
          </p:cNvPr>
          <p:cNvSpPr/>
          <p:nvPr/>
        </p:nvSpPr>
        <p:spPr>
          <a:xfrm>
            <a:off x="5673760" y="2101030"/>
            <a:ext cx="1859688" cy="82494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r>
              <a:rPr lang="en-US" sz="1836">
                <a:solidFill>
                  <a:prstClr val="white"/>
                </a:solidFill>
                <a:latin typeface="Calibri" panose="020F0502020204030204"/>
              </a:rPr>
              <a:t>Azure Functions Runtime</a:t>
            </a:r>
          </a:p>
        </p:txBody>
      </p:sp>
      <p:sp>
        <p:nvSpPr>
          <p:cNvPr id="23" name="Rectangle: Diagonal Corners Snipped 22">
            <a:extLst>
              <a:ext uri="{FF2B5EF4-FFF2-40B4-BE49-F238E27FC236}">
                <a16:creationId xmlns:a16="http://schemas.microsoft.com/office/drawing/2014/main" id="{5E788C77-BB7E-448C-A2AE-DFFECBE47049}"/>
              </a:ext>
            </a:extLst>
          </p:cNvPr>
          <p:cNvSpPr/>
          <p:nvPr/>
        </p:nvSpPr>
        <p:spPr>
          <a:xfrm>
            <a:off x="5668240" y="3744322"/>
            <a:ext cx="1859688" cy="82494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r>
              <a:rPr lang="en-US" sz="1836">
                <a:solidFill>
                  <a:prstClr val="white"/>
                </a:solidFill>
                <a:latin typeface="Calibri" panose="020F0502020204030204"/>
              </a:rPr>
              <a:t>Azure Functions Runtime</a:t>
            </a:r>
          </a:p>
        </p:txBody>
      </p:sp>
      <p:sp>
        <p:nvSpPr>
          <p:cNvPr id="24" name="Rectangle: Diagonal Corners Snipped 23">
            <a:extLst>
              <a:ext uri="{FF2B5EF4-FFF2-40B4-BE49-F238E27FC236}">
                <a16:creationId xmlns:a16="http://schemas.microsoft.com/office/drawing/2014/main" id="{5774449C-7CD5-4331-9FC1-073DB0EB5EE0}"/>
              </a:ext>
            </a:extLst>
          </p:cNvPr>
          <p:cNvSpPr/>
          <p:nvPr/>
        </p:nvSpPr>
        <p:spPr>
          <a:xfrm>
            <a:off x="5668240" y="5471569"/>
            <a:ext cx="1859688" cy="82494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r>
              <a:rPr lang="en-US" sz="1836">
                <a:solidFill>
                  <a:prstClr val="white"/>
                </a:solidFill>
                <a:latin typeface="Calibri" panose="020F0502020204030204"/>
              </a:rPr>
              <a:t>Azure Functions Runtime</a:t>
            </a:r>
          </a:p>
        </p:txBody>
      </p:sp>
      <p:grpSp>
        <p:nvGrpSpPr>
          <p:cNvPr id="39" name="Group 38">
            <a:extLst>
              <a:ext uri="{FF2B5EF4-FFF2-40B4-BE49-F238E27FC236}">
                <a16:creationId xmlns:a16="http://schemas.microsoft.com/office/drawing/2014/main" id="{9362044B-A13D-4E48-9B1E-7307D09771E2}"/>
              </a:ext>
            </a:extLst>
          </p:cNvPr>
          <p:cNvGrpSpPr/>
          <p:nvPr/>
        </p:nvGrpSpPr>
        <p:grpSpPr>
          <a:xfrm>
            <a:off x="804723" y="2628103"/>
            <a:ext cx="1539624" cy="489771"/>
            <a:chOff x="788152" y="2576806"/>
            <a:chExt cx="1509572" cy="480211"/>
          </a:xfrm>
        </p:grpSpPr>
        <p:sp>
          <p:nvSpPr>
            <p:cNvPr id="29" name="Arrow: Right 28">
              <a:extLst>
                <a:ext uri="{FF2B5EF4-FFF2-40B4-BE49-F238E27FC236}">
                  <a16:creationId xmlns:a16="http://schemas.microsoft.com/office/drawing/2014/main" id="{55A81B84-FC21-4439-B441-40DB29291FF1}"/>
                </a:ext>
              </a:extLst>
            </p:cNvPr>
            <p:cNvSpPr/>
            <p:nvPr/>
          </p:nvSpPr>
          <p:spPr>
            <a:xfrm>
              <a:off x="903579" y="2946138"/>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0" name="TextBox 29">
              <a:extLst>
                <a:ext uri="{FF2B5EF4-FFF2-40B4-BE49-F238E27FC236}">
                  <a16:creationId xmlns:a16="http://schemas.microsoft.com/office/drawing/2014/main" id="{1815CE95-8A3B-4934-84DC-A607DA6043BC}"/>
                </a:ext>
              </a:extLst>
            </p:cNvPr>
            <p:cNvSpPr txBox="1"/>
            <p:nvPr/>
          </p:nvSpPr>
          <p:spPr>
            <a:xfrm>
              <a:off x="788152" y="2576806"/>
              <a:ext cx="1509572" cy="374846"/>
            </a:xfrm>
            <a:prstGeom prst="rect">
              <a:avLst/>
            </a:prstGeom>
            <a:noFill/>
          </p:spPr>
          <p:txBody>
            <a:bodyPr wrap="square" rtlCol="0">
              <a:spAutoFit/>
            </a:bodyPr>
            <a:lstStyle/>
            <a:p>
              <a:pPr defTabSz="932597"/>
              <a:r>
                <a:rPr lang="en-US" sz="1836">
                  <a:solidFill>
                    <a:prstClr val="black"/>
                  </a:solidFill>
                  <a:latin typeface="Calibri" panose="020F0502020204030204"/>
                </a:rPr>
                <a:t>HTTP Request</a:t>
              </a:r>
            </a:p>
          </p:txBody>
        </p:sp>
      </p:grpSp>
      <p:grpSp>
        <p:nvGrpSpPr>
          <p:cNvPr id="40" name="Group 39">
            <a:extLst>
              <a:ext uri="{FF2B5EF4-FFF2-40B4-BE49-F238E27FC236}">
                <a16:creationId xmlns:a16="http://schemas.microsoft.com/office/drawing/2014/main" id="{63F82C57-3C5C-4735-B94D-FC4568D7FB95}"/>
              </a:ext>
            </a:extLst>
          </p:cNvPr>
          <p:cNvGrpSpPr/>
          <p:nvPr/>
        </p:nvGrpSpPr>
        <p:grpSpPr>
          <a:xfrm>
            <a:off x="606062" y="3529141"/>
            <a:ext cx="1738285" cy="481696"/>
            <a:chOff x="593368" y="3460257"/>
            <a:chExt cx="1704356" cy="472294"/>
          </a:xfrm>
        </p:grpSpPr>
        <p:sp>
          <p:nvSpPr>
            <p:cNvPr id="31" name="Arrow: Right 30">
              <a:extLst>
                <a:ext uri="{FF2B5EF4-FFF2-40B4-BE49-F238E27FC236}">
                  <a16:creationId xmlns:a16="http://schemas.microsoft.com/office/drawing/2014/main" id="{E6759BDA-9603-44D4-971E-894721FEFAAA}"/>
                </a:ext>
              </a:extLst>
            </p:cNvPr>
            <p:cNvSpPr/>
            <p:nvPr/>
          </p:nvSpPr>
          <p:spPr>
            <a:xfrm rot="10800000">
              <a:off x="903579" y="3821672"/>
              <a:ext cx="1371150" cy="1108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32" name="TextBox 31">
              <a:extLst>
                <a:ext uri="{FF2B5EF4-FFF2-40B4-BE49-F238E27FC236}">
                  <a16:creationId xmlns:a16="http://schemas.microsoft.com/office/drawing/2014/main" id="{C2BCE4B6-158F-41FB-BB9E-C70FDDCC569A}"/>
                </a:ext>
              </a:extLst>
            </p:cNvPr>
            <p:cNvSpPr txBox="1"/>
            <p:nvPr/>
          </p:nvSpPr>
          <p:spPr>
            <a:xfrm>
              <a:off x="593368" y="3460257"/>
              <a:ext cx="1704356" cy="374846"/>
            </a:xfrm>
            <a:prstGeom prst="rect">
              <a:avLst/>
            </a:prstGeom>
            <a:noFill/>
          </p:spPr>
          <p:txBody>
            <a:bodyPr wrap="square" rtlCol="0">
              <a:spAutoFit/>
            </a:bodyPr>
            <a:lstStyle/>
            <a:p>
              <a:pPr defTabSz="932597"/>
              <a:r>
                <a:rPr lang="en-US" sz="1836">
                  <a:solidFill>
                    <a:prstClr val="black"/>
                  </a:solidFill>
                  <a:latin typeface="Calibri" panose="020F0502020204030204"/>
                </a:rPr>
                <a:t>HTTP Response</a:t>
              </a:r>
            </a:p>
          </p:txBody>
        </p:sp>
      </p:grpSp>
      <p:cxnSp>
        <p:nvCxnSpPr>
          <p:cNvPr id="34" name="Straight Arrow Connector 33">
            <a:extLst>
              <a:ext uri="{FF2B5EF4-FFF2-40B4-BE49-F238E27FC236}">
                <a16:creationId xmlns:a16="http://schemas.microsoft.com/office/drawing/2014/main" id="{D4B00127-439E-45DA-AE4E-BB0D437D2307}"/>
              </a:ext>
            </a:extLst>
          </p:cNvPr>
          <p:cNvCxnSpPr>
            <a:stCxn id="4" idx="3"/>
            <a:endCxn id="17" idx="1"/>
          </p:cNvCxnSpPr>
          <p:nvPr/>
        </p:nvCxnSpPr>
        <p:spPr>
          <a:xfrm>
            <a:off x="4106086" y="3448811"/>
            <a:ext cx="1369013" cy="57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5E0E1D-433C-48FD-BBF0-86767B59CF33}"/>
              </a:ext>
            </a:extLst>
          </p:cNvPr>
          <p:cNvCxnSpPr>
            <a:stCxn id="4" idx="3"/>
            <a:endCxn id="9" idx="1"/>
          </p:cNvCxnSpPr>
          <p:nvPr/>
        </p:nvCxnSpPr>
        <p:spPr>
          <a:xfrm flipV="1">
            <a:off x="4106085" y="2398475"/>
            <a:ext cx="1374531" cy="1050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0A0606-6688-4B4B-BF96-B0024027967D}"/>
              </a:ext>
            </a:extLst>
          </p:cNvPr>
          <p:cNvCxnSpPr>
            <a:stCxn id="4" idx="3"/>
            <a:endCxn id="20" idx="1"/>
          </p:cNvCxnSpPr>
          <p:nvPr/>
        </p:nvCxnSpPr>
        <p:spPr>
          <a:xfrm>
            <a:off x="4106085" y="3448810"/>
            <a:ext cx="1374531" cy="2299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AE078AD-C8FB-4E75-B73F-36066D9BF1CC}"/>
              </a:ext>
            </a:extLst>
          </p:cNvPr>
          <p:cNvGrpSpPr/>
          <p:nvPr/>
        </p:nvGrpSpPr>
        <p:grpSpPr>
          <a:xfrm>
            <a:off x="4095048" y="3349582"/>
            <a:ext cx="1392465" cy="865250"/>
            <a:chOff x="4014253" y="3284202"/>
            <a:chExt cx="1365286" cy="848361"/>
          </a:xfrm>
        </p:grpSpPr>
        <p:cxnSp>
          <p:nvCxnSpPr>
            <p:cNvPr id="45" name="Straight Arrow Connector 44">
              <a:extLst>
                <a:ext uri="{FF2B5EF4-FFF2-40B4-BE49-F238E27FC236}">
                  <a16:creationId xmlns:a16="http://schemas.microsoft.com/office/drawing/2014/main" id="{4C99425A-EF24-4C30-A27D-0E360EE46000}"/>
                </a:ext>
              </a:extLst>
            </p:cNvPr>
            <p:cNvCxnSpPr/>
            <p:nvPr/>
          </p:nvCxnSpPr>
          <p:spPr>
            <a:xfrm>
              <a:off x="4019664" y="3468098"/>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304DB92-435F-4A28-9D3F-2B7F2F0FE4B9}"/>
                </a:ext>
              </a:extLst>
            </p:cNvPr>
            <p:cNvCxnSpPr/>
            <p:nvPr/>
          </p:nvCxnSpPr>
          <p:spPr>
            <a:xfrm>
              <a:off x="4014253" y="3571666"/>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0215F8-4238-4024-A28F-899181D5F820}"/>
                </a:ext>
              </a:extLst>
            </p:cNvPr>
            <p:cNvCxnSpPr/>
            <p:nvPr/>
          </p:nvCxnSpPr>
          <p:spPr>
            <a:xfrm>
              <a:off x="4037248" y="3284202"/>
              <a:ext cx="1342291" cy="56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2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5"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1DA5-1521-4850-AFEA-090DA3FAF8D5}"/>
              </a:ext>
            </a:extLst>
          </p:cNvPr>
          <p:cNvSpPr>
            <a:spLocks noGrp="1"/>
          </p:cNvSpPr>
          <p:nvPr>
            <p:ph type="title"/>
          </p:nvPr>
        </p:nvSpPr>
        <p:spPr/>
        <p:txBody>
          <a:bodyPr/>
          <a:lstStyle/>
          <a:p>
            <a:r>
              <a:rPr lang="en-US"/>
              <a:t>Scalability Considerations</a:t>
            </a:r>
          </a:p>
        </p:txBody>
      </p:sp>
      <p:sp>
        <p:nvSpPr>
          <p:cNvPr id="3" name="Content Placeholder 2">
            <a:extLst>
              <a:ext uri="{FF2B5EF4-FFF2-40B4-BE49-F238E27FC236}">
                <a16:creationId xmlns:a16="http://schemas.microsoft.com/office/drawing/2014/main" id="{1872D554-7E04-49E4-9FDF-DAE93A68F29E}"/>
              </a:ext>
            </a:extLst>
          </p:cNvPr>
          <p:cNvSpPr>
            <a:spLocks noGrp="1"/>
          </p:cNvSpPr>
          <p:nvPr>
            <p:ph idx="1"/>
          </p:nvPr>
        </p:nvSpPr>
        <p:spPr/>
        <p:txBody>
          <a:bodyPr>
            <a:normAutofit lnSpcReduction="10000"/>
          </a:bodyPr>
          <a:lstStyle/>
          <a:p>
            <a:r>
              <a:rPr lang="en-US"/>
              <a:t>The “Scale Controller” determines how many instances are actively doing work</a:t>
            </a:r>
          </a:p>
          <a:p>
            <a:r>
              <a:rPr lang="en-US"/>
              <a:t>For Event Hub, Queue, Service Bus the scale controller can assess message backlog length and burndown rate to scale</a:t>
            </a:r>
          </a:p>
          <a:p>
            <a:r>
              <a:rPr lang="en-US"/>
              <a:t>For HTTP functions today looks at request queue for each instance</a:t>
            </a:r>
          </a:p>
          <a:p>
            <a:r>
              <a:rPr lang="en-US"/>
              <a:t>The “</a:t>
            </a:r>
            <a:r>
              <a:rPr lang="en-US" err="1"/>
              <a:t>host.json</a:t>
            </a:r>
            <a:r>
              <a:rPr lang="en-US"/>
              <a:t>” config file allows you to set instance limits for concurrency at an </a:t>
            </a:r>
            <a:r>
              <a:rPr lang="en-US" i="1"/>
              <a:t>instance</a:t>
            </a:r>
            <a:r>
              <a:rPr lang="en-US"/>
              <a:t> level</a:t>
            </a:r>
          </a:p>
          <a:p>
            <a:pPr lvl="1"/>
            <a:r>
              <a:rPr lang="en-US"/>
              <a:t>Other knobs are to turn of file-system logging, and not include a dashboard storage account</a:t>
            </a:r>
          </a:p>
          <a:p>
            <a:r>
              <a:rPr lang="en-US" b="1"/>
              <a:t>Process items in a batch-per-execution </a:t>
            </a:r>
            <a:r>
              <a:rPr lang="en-US"/>
              <a:t>for high scale scenarios (e.g. Event Hub)</a:t>
            </a:r>
            <a:endParaRPr lang="en-US" b="1"/>
          </a:p>
        </p:txBody>
      </p:sp>
    </p:spTree>
    <p:extLst>
      <p:ext uri="{BB962C8B-B14F-4D97-AF65-F5344CB8AC3E}">
        <p14:creationId xmlns:p14="http://schemas.microsoft.com/office/powerpoint/2010/main" val="51781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1DA5-1521-4850-AFEA-090DA3FAF8D5}"/>
              </a:ext>
            </a:extLst>
          </p:cNvPr>
          <p:cNvSpPr>
            <a:spLocks noGrp="1"/>
          </p:cNvSpPr>
          <p:nvPr>
            <p:ph type="title"/>
          </p:nvPr>
        </p:nvSpPr>
        <p:spPr/>
        <p:txBody>
          <a:bodyPr/>
          <a:lstStyle/>
          <a:p>
            <a:r>
              <a:rPr lang="en-US"/>
              <a:t>Cold Start</a:t>
            </a:r>
          </a:p>
        </p:txBody>
      </p:sp>
      <p:sp>
        <p:nvSpPr>
          <p:cNvPr id="3" name="Content Placeholder 2">
            <a:extLst>
              <a:ext uri="{FF2B5EF4-FFF2-40B4-BE49-F238E27FC236}">
                <a16:creationId xmlns:a16="http://schemas.microsoft.com/office/drawing/2014/main" id="{1872D554-7E04-49E4-9FDF-DAE93A68F29E}"/>
              </a:ext>
            </a:extLst>
          </p:cNvPr>
          <p:cNvSpPr>
            <a:spLocks noGrp="1"/>
          </p:cNvSpPr>
          <p:nvPr>
            <p:ph idx="1"/>
          </p:nvPr>
        </p:nvSpPr>
        <p:spPr>
          <a:xfrm>
            <a:off x="855768" y="1861968"/>
            <a:ext cx="10724938" cy="4828709"/>
          </a:xfrm>
        </p:spPr>
        <p:txBody>
          <a:bodyPr>
            <a:normAutofit fontScale="92500" lnSpcReduction="10000"/>
          </a:bodyPr>
          <a:lstStyle/>
          <a:p>
            <a:pPr marL="0" indent="0">
              <a:buNone/>
            </a:pPr>
            <a:r>
              <a:rPr lang="en-US"/>
              <a:t>The time it takes to ready an instance when no instance yet exists</a:t>
            </a:r>
          </a:p>
          <a:p>
            <a:r>
              <a:rPr lang="en-US"/>
              <a:t>Varies greatly on a number of factors like language and # of files</a:t>
            </a:r>
          </a:p>
          <a:p>
            <a:r>
              <a:rPr lang="en-US"/>
              <a:t>Today for C# in v1 is generally around 3-4 seconds today, 1-2 seconds in on-deck release</a:t>
            </a:r>
          </a:p>
          <a:p>
            <a:r>
              <a:rPr lang="en-US"/>
              <a:t>Few angles of attack</a:t>
            </a:r>
          </a:p>
          <a:p>
            <a:pPr lvl="1"/>
            <a:r>
              <a:rPr lang="en-US"/>
              <a:t>Pre-warmed “workers”</a:t>
            </a:r>
          </a:p>
          <a:p>
            <a:pPr lvl="1"/>
            <a:r>
              <a:rPr lang="en-US"/>
              <a:t>Zipped artifacts without extract (Zip Deploy)</a:t>
            </a:r>
          </a:p>
          <a:p>
            <a:pPr lvl="1"/>
            <a:r>
              <a:rPr lang="en-US"/>
              <a:t>Keep alive (keep warm longer)</a:t>
            </a:r>
          </a:p>
          <a:p>
            <a:r>
              <a:rPr lang="en-US"/>
              <a:t>Users can help mitigate by:</a:t>
            </a:r>
          </a:p>
          <a:p>
            <a:pPr lvl="1"/>
            <a:r>
              <a:rPr lang="en-US"/>
              <a:t>Using Zip Deploy if possible (paired with something like </a:t>
            </a:r>
            <a:r>
              <a:rPr lang="en-US" err="1"/>
              <a:t>funcpack</a:t>
            </a:r>
            <a:r>
              <a:rPr lang="en-US"/>
              <a:t> for Node)</a:t>
            </a:r>
          </a:p>
          <a:p>
            <a:pPr lvl="1"/>
            <a:r>
              <a:rPr lang="en-US"/>
              <a:t>Use C# Class Libraries over .</a:t>
            </a:r>
            <a:r>
              <a:rPr lang="en-US" err="1"/>
              <a:t>csx</a:t>
            </a:r>
            <a:r>
              <a:rPr lang="en-US"/>
              <a:t> for large functions</a:t>
            </a:r>
          </a:p>
          <a:p>
            <a:pPr lvl="1"/>
            <a:r>
              <a:rPr lang="en-US"/>
              <a:t>If push comes to shove, a “</a:t>
            </a:r>
            <a:r>
              <a:rPr lang="en-US" err="1"/>
              <a:t>pinger</a:t>
            </a:r>
            <a:r>
              <a:rPr lang="en-US"/>
              <a:t>” can keep warm</a:t>
            </a:r>
          </a:p>
          <a:p>
            <a:pPr lvl="1"/>
            <a:endParaRPr lang="en-US"/>
          </a:p>
          <a:p>
            <a:endParaRPr lang="en-US"/>
          </a:p>
        </p:txBody>
      </p:sp>
    </p:spTree>
    <p:extLst>
      <p:ext uri="{BB962C8B-B14F-4D97-AF65-F5344CB8AC3E}">
        <p14:creationId xmlns:p14="http://schemas.microsoft.com/office/powerpoint/2010/main" val="179845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a:t>Best Practices</a:t>
            </a:r>
          </a:p>
        </p:txBody>
      </p:sp>
      <p:sp>
        <p:nvSpPr>
          <p:cNvPr id="3" name="Content Placeholder 2">
            <a:extLst>
              <a:ext uri="{FF2B5EF4-FFF2-40B4-BE49-F238E27FC236}">
                <a16:creationId xmlns:a16="http://schemas.microsoft.com/office/drawing/2014/main" id="{E62D40A9-056A-457F-9018-9169B7B40F83}"/>
              </a:ext>
            </a:extLst>
          </p:cNvPr>
          <p:cNvSpPr>
            <a:spLocks noGrp="1"/>
          </p:cNvSpPr>
          <p:nvPr>
            <p:ph idx="1"/>
          </p:nvPr>
        </p:nvSpPr>
        <p:spPr/>
        <p:txBody>
          <a:bodyPr/>
          <a:lstStyle/>
          <a:p>
            <a:r>
              <a:rPr lang="en-US"/>
              <a:t>Use App Insights </a:t>
            </a:r>
            <a:r>
              <a:rPr lang="en-US" u="sng"/>
              <a:t>EVERYTIME</a:t>
            </a:r>
          </a:p>
          <a:p>
            <a:r>
              <a:rPr lang="en-US"/>
              <a:t>Do as little work synchronously as possible</a:t>
            </a:r>
          </a:p>
          <a:p>
            <a:r>
              <a:rPr lang="en-US"/>
              <a:t>Trigger in batches</a:t>
            </a:r>
          </a:p>
          <a:p>
            <a:pPr lvl="1"/>
            <a:r>
              <a:rPr lang="en-US"/>
              <a:t>Don’t forget to catch exceptions</a:t>
            </a:r>
          </a:p>
          <a:p>
            <a:r>
              <a:rPr lang="en-US"/>
              <a:t>Global static variables for things like </a:t>
            </a:r>
            <a:r>
              <a:rPr lang="en-US" err="1"/>
              <a:t>HttpClient</a:t>
            </a:r>
            <a:r>
              <a:rPr lang="en-US"/>
              <a:t> or “cached” values</a:t>
            </a:r>
          </a:p>
          <a:p>
            <a:r>
              <a:rPr lang="en-US"/>
              <a:t>Don’t forget about the </a:t>
            </a:r>
            <a:r>
              <a:rPr lang="en-US" err="1"/>
              <a:t>host.json</a:t>
            </a:r>
            <a:r>
              <a:rPr lang="en-US"/>
              <a:t> file</a:t>
            </a:r>
          </a:p>
          <a:p>
            <a:r>
              <a:rPr lang="en-US"/>
              <a:t>VSTS Release Management pipeline for DevOps</a:t>
            </a:r>
          </a:p>
          <a:p>
            <a:pPr lvl="1"/>
            <a:r>
              <a:rPr lang="en-US"/>
              <a:t>Can also do GitHub / Source Control deploy for “simple” CI/CD</a:t>
            </a:r>
          </a:p>
          <a:p>
            <a:endParaRPr lang="en-US"/>
          </a:p>
        </p:txBody>
      </p:sp>
    </p:spTree>
    <p:extLst>
      <p:ext uri="{BB962C8B-B14F-4D97-AF65-F5344CB8AC3E}">
        <p14:creationId xmlns:p14="http://schemas.microsoft.com/office/powerpoint/2010/main" val="282714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A0E0-5D37-4F8F-9108-767226481BB3}"/>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07F80635-911A-43E9-A1C0-FBCD59059097}"/>
              </a:ext>
            </a:extLst>
          </p:cNvPr>
          <p:cNvSpPr>
            <a:spLocks noGrp="1"/>
          </p:cNvSpPr>
          <p:nvPr>
            <p:ph idx="1"/>
          </p:nvPr>
        </p:nvSpPr>
        <p:spPr>
          <a:xfrm>
            <a:off x="274640" y="1212851"/>
            <a:ext cx="11887198" cy="5722904"/>
          </a:xfrm>
        </p:spPr>
        <p:txBody>
          <a:bodyPr>
            <a:normAutofit fontScale="92500" lnSpcReduction="20000"/>
          </a:bodyPr>
          <a:lstStyle/>
          <a:p>
            <a:pPr>
              <a:lnSpc>
                <a:spcPct val="120000"/>
              </a:lnSpc>
            </a:pPr>
            <a:r>
              <a:rPr lang="en-US" sz="4200"/>
              <a:t>Serverless Basics &amp; Intro to Functions</a:t>
            </a:r>
          </a:p>
          <a:p>
            <a:pPr>
              <a:lnSpc>
                <a:spcPct val="120000"/>
              </a:lnSpc>
            </a:pPr>
            <a:r>
              <a:rPr lang="en-US" sz="4200"/>
              <a:t>Functions Architecture</a:t>
            </a:r>
          </a:p>
          <a:p>
            <a:pPr lvl="1">
              <a:lnSpc>
                <a:spcPct val="120000"/>
              </a:lnSpc>
            </a:pPr>
            <a:r>
              <a:rPr lang="en-US" sz="2600"/>
              <a:t>Limitations, issues, best practices</a:t>
            </a:r>
          </a:p>
          <a:p>
            <a:pPr>
              <a:lnSpc>
                <a:spcPct val="120000"/>
              </a:lnSpc>
            </a:pPr>
            <a:r>
              <a:rPr lang="en-US" sz="4200"/>
              <a:t>Durable Functions Deep Dive</a:t>
            </a:r>
          </a:p>
          <a:p>
            <a:pPr>
              <a:lnSpc>
                <a:spcPct val="120000"/>
              </a:lnSpc>
            </a:pPr>
            <a:r>
              <a:rPr lang="en-US" sz="4200"/>
              <a:t>Roadmap</a:t>
            </a:r>
          </a:p>
          <a:p>
            <a:pPr>
              <a:lnSpc>
                <a:spcPct val="120000"/>
              </a:lnSpc>
            </a:pPr>
            <a:r>
              <a:rPr lang="en-US" sz="4200"/>
              <a:t>Customer Usage</a:t>
            </a:r>
          </a:p>
          <a:p>
            <a:pPr>
              <a:lnSpc>
                <a:spcPct val="120000"/>
              </a:lnSpc>
            </a:pPr>
            <a:r>
              <a:rPr lang="en-US" sz="4200"/>
              <a:t>Useful Resources</a:t>
            </a:r>
          </a:p>
          <a:p>
            <a:pPr>
              <a:lnSpc>
                <a:spcPct val="120000"/>
              </a:lnSpc>
            </a:pPr>
            <a:r>
              <a:rPr lang="en-US" sz="4200"/>
              <a:t>Final Thoughts</a:t>
            </a:r>
          </a:p>
          <a:p>
            <a:endParaRPr lang="en-US"/>
          </a:p>
          <a:p>
            <a:pPr marL="0" indent="0">
              <a:buNone/>
            </a:pPr>
            <a:endParaRPr lang="en-US"/>
          </a:p>
        </p:txBody>
      </p:sp>
    </p:spTree>
    <p:extLst>
      <p:ext uri="{BB962C8B-B14F-4D97-AF65-F5344CB8AC3E}">
        <p14:creationId xmlns:p14="http://schemas.microsoft.com/office/powerpoint/2010/main" val="241987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Durable Functions</a:t>
            </a:r>
          </a:p>
        </p:txBody>
      </p:sp>
    </p:spTree>
    <p:extLst>
      <p:ext uri="{BB962C8B-B14F-4D97-AF65-F5344CB8AC3E}">
        <p14:creationId xmlns:p14="http://schemas.microsoft.com/office/powerpoint/2010/main" val="2331685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C29D-675C-455D-B56F-878EE140C10D}"/>
              </a:ext>
            </a:extLst>
          </p:cNvPr>
          <p:cNvSpPr>
            <a:spLocks noGrp="1"/>
          </p:cNvSpPr>
          <p:nvPr>
            <p:ph type="title"/>
          </p:nvPr>
        </p:nvSpPr>
        <p:spPr/>
        <p:txBody>
          <a:bodyPr/>
          <a:lstStyle/>
          <a:p>
            <a:r>
              <a:rPr lang="en-US"/>
              <a:t>Durable Functions</a:t>
            </a:r>
          </a:p>
        </p:txBody>
      </p:sp>
      <p:sp>
        <p:nvSpPr>
          <p:cNvPr id="3" name="Content Placeholder 2">
            <a:extLst>
              <a:ext uri="{FF2B5EF4-FFF2-40B4-BE49-F238E27FC236}">
                <a16:creationId xmlns:a16="http://schemas.microsoft.com/office/drawing/2014/main" id="{B8F813B2-8442-4B60-97DE-9B30EECBBE8D}"/>
              </a:ext>
            </a:extLst>
          </p:cNvPr>
          <p:cNvSpPr>
            <a:spLocks noGrp="1"/>
          </p:cNvSpPr>
          <p:nvPr>
            <p:ph idx="1"/>
          </p:nvPr>
        </p:nvSpPr>
        <p:spPr>
          <a:xfrm>
            <a:off x="274640" y="1212850"/>
            <a:ext cx="11887198" cy="4976455"/>
          </a:xfrm>
        </p:spPr>
        <p:txBody>
          <a:bodyPr>
            <a:normAutofit/>
          </a:bodyPr>
          <a:lstStyle/>
          <a:p>
            <a:r>
              <a:rPr lang="en-US"/>
              <a:t>Azure Functions extension</a:t>
            </a:r>
          </a:p>
          <a:p>
            <a:r>
              <a:rPr lang="en-US"/>
              <a:t>Enables long-running, stateful serverless operations</a:t>
            </a:r>
          </a:p>
          <a:p>
            <a:r>
              <a:rPr lang="en-US"/>
              <a:t>Write complex function orchestrations in a single C# function</a:t>
            </a:r>
          </a:p>
          <a:p>
            <a:r>
              <a:rPr lang="en-US"/>
              <a:t>Manages state, checkpoints and restarts</a:t>
            </a:r>
          </a:p>
          <a:p>
            <a:r>
              <a:rPr lang="en-US"/>
              <a:t>Built on the open-source Durable Task Framework</a:t>
            </a:r>
          </a:p>
        </p:txBody>
      </p:sp>
    </p:spTree>
    <p:extLst>
      <p:ext uri="{BB962C8B-B14F-4D97-AF65-F5344CB8AC3E}">
        <p14:creationId xmlns:p14="http://schemas.microsoft.com/office/powerpoint/2010/main" val="2934177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A0E0-5D37-4F8F-9108-767226481BB3}"/>
              </a:ext>
            </a:extLst>
          </p:cNvPr>
          <p:cNvSpPr>
            <a:spLocks noGrp="1"/>
          </p:cNvSpPr>
          <p:nvPr>
            <p:ph type="title"/>
          </p:nvPr>
        </p:nvSpPr>
        <p:spPr/>
        <p:txBody>
          <a:bodyPr/>
          <a:lstStyle/>
          <a:p>
            <a:r>
              <a:rPr lang="en-US"/>
              <a:t>Key Concepts</a:t>
            </a:r>
          </a:p>
        </p:txBody>
      </p:sp>
      <p:sp>
        <p:nvSpPr>
          <p:cNvPr id="3" name="Content Placeholder 2">
            <a:extLst>
              <a:ext uri="{FF2B5EF4-FFF2-40B4-BE49-F238E27FC236}">
                <a16:creationId xmlns:a16="http://schemas.microsoft.com/office/drawing/2014/main" id="{07F80635-911A-43E9-A1C0-FBCD59059097}"/>
              </a:ext>
            </a:extLst>
          </p:cNvPr>
          <p:cNvSpPr>
            <a:spLocks noGrp="1"/>
          </p:cNvSpPr>
          <p:nvPr>
            <p:ph idx="1"/>
          </p:nvPr>
        </p:nvSpPr>
        <p:spPr>
          <a:xfrm>
            <a:off x="274640" y="1212850"/>
            <a:ext cx="11887198" cy="3607965"/>
          </a:xfrm>
        </p:spPr>
        <p:txBody>
          <a:bodyPr>
            <a:normAutofit/>
          </a:bodyPr>
          <a:lstStyle/>
          <a:p>
            <a:r>
              <a:rPr lang="en-US" sz="3672"/>
              <a:t>Activity function</a:t>
            </a:r>
          </a:p>
          <a:p>
            <a:r>
              <a:rPr lang="en-US" sz="3672"/>
              <a:t>Orchestrator function</a:t>
            </a:r>
          </a:p>
          <a:p>
            <a:r>
              <a:rPr lang="en-US" sz="3672"/>
              <a:t>Bindings</a:t>
            </a:r>
          </a:p>
          <a:p>
            <a:r>
              <a:rPr lang="en-US" sz="3672"/>
              <a:t>Event sourcing</a:t>
            </a:r>
          </a:p>
        </p:txBody>
      </p:sp>
    </p:spTree>
    <p:extLst>
      <p:ext uri="{BB962C8B-B14F-4D97-AF65-F5344CB8AC3E}">
        <p14:creationId xmlns:p14="http://schemas.microsoft.com/office/powerpoint/2010/main" val="84316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387F-EBC0-41AE-AE96-C2AF3EEF794F}"/>
              </a:ext>
            </a:extLst>
          </p:cNvPr>
          <p:cNvSpPr>
            <a:spLocks noGrp="1"/>
          </p:cNvSpPr>
          <p:nvPr>
            <p:ph type="title"/>
          </p:nvPr>
        </p:nvSpPr>
        <p:spPr/>
        <p:txBody>
          <a:bodyPr/>
          <a:lstStyle/>
          <a:p>
            <a:r>
              <a:rPr lang="en-US"/>
              <a:t>Activity Function</a:t>
            </a:r>
          </a:p>
        </p:txBody>
      </p:sp>
      <p:sp>
        <p:nvSpPr>
          <p:cNvPr id="3" name="Content Placeholder 2">
            <a:extLst>
              <a:ext uri="{FF2B5EF4-FFF2-40B4-BE49-F238E27FC236}">
                <a16:creationId xmlns:a16="http://schemas.microsoft.com/office/drawing/2014/main" id="{C0DB2679-C6E6-45EF-8F65-7BBEC1CD14BE}"/>
              </a:ext>
            </a:extLst>
          </p:cNvPr>
          <p:cNvSpPr>
            <a:spLocks noGrp="1"/>
          </p:cNvSpPr>
          <p:nvPr>
            <p:ph idx="1"/>
          </p:nvPr>
        </p:nvSpPr>
        <p:spPr/>
        <p:txBody>
          <a:bodyPr>
            <a:normAutofit/>
          </a:bodyPr>
          <a:lstStyle/>
          <a:p>
            <a:pPr marL="0" indent="0">
              <a:buNone/>
            </a:pPr>
            <a:r>
              <a:rPr lang="en-US" sz="2448">
                <a:solidFill>
                  <a:srgbClr val="0000FF"/>
                </a:solidFill>
                <a:latin typeface="Consolas" panose="020B0609020204030204" pitchFamily="49" charset="0"/>
              </a:rPr>
              <a:t>public</a:t>
            </a:r>
            <a:r>
              <a:rPr lang="en-US" sz="2448">
                <a:solidFill>
                  <a:srgbClr val="000000"/>
                </a:solidFill>
                <a:latin typeface="Consolas" panose="020B0609020204030204" pitchFamily="49" charset="0"/>
              </a:rPr>
              <a:t> </a:t>
            </a:r>
            <a:r>
              <a:rPr lang="en-US" sz="2448">
                <a:solidFill>
                  <a:srgbClr val="0000FF"/>
                </a:solidFill>
                <a:latin typeface="Consolas" panose="020B0609020204030204" pitchFamily="49" charset="0"/>
              </a:rPr>
              <a:t>static</a:t>
            </a:r>
            <a:r>
              <a:rPr lang="en-US" sz="2448">
                <a:solidFill>
                  <a:srgbClr val="000000"/>
                </a:solidFill>
                <a:latin typeface="Consolas" panose="020B0609020204030204" pitchFamily="49" charset="0"/>
              </a:rPr>
              <a:t> </a:t>
            </a:r>
            <a:r>
              <a:rPr lang="en-US" sz="2448">
                <a:solidFill>
                  <a:srgbClr val="0000FF"/>
                </a:solidFill>
                <a:latin typeface="Consolas" panose="020B0609020204030204" pitchFamily="49" charset="0"/>
              </a:rPr>
              <a:t>string</a:t>
            </a:r>
            <a:r>
              <a:rPr lang="en-US" sz="2448">
                <a:solidFill>
                  <a:srgbClr val="000000"/>
                </a:solidFill>
                <a:latin typeface="Consolas" panose="020B0609020204030204" pitchFamily="49" charset="0"/>
              </a:rPr>
              <a:t> </a:t>
            </a:r>
            <a:r>
              <a:rPr lang="en-US" sz="2448" err="1">
                <a:solidFill>
                  <a:srgbClr val="000000"/>
                </a:solidFill>
                <a:latin typeface="Consolas" panose="020B0609020204030204" pitchFamily="49" charset="0"/>
              </a:rPr>
              <a:t>SayHello</a:t>
            </a:r>
            <a:r>
              <a:rPr lang="en-US" sz="2448">
                <a:solidFill>
                  <a:srgbClr val="000000"/>
                </a:solidFill>
                <a:latin typeface="Consolas" panose="020B0609020204030204" pitchFamily="49" charset="0"/>
              </a:rPr>
              <a:t>(</a:t>
            </a:r>
            <a:r>
              <a:rPr lang="en-US" sz="2448">
                <a:solidFill>
                  <a:srgbClr val="0000FF"/>
                </a:solidFill>
                <a:latin typeface="Consolas" panose="020B0609020204030204" pitchFamily="49" charset="0"/>
              </a:rPr>
              <a:t>string</a:t>
            </a:r>
            <a:r>
              <a:rPr lang="en-US" sz="2448">
                <a:solidFill>
                  <a:srgbClr val="000000"/>
                </a:solidFill>
                <a:latin typeface="Consolas" panose="020B0609020204030204" pitchFamily="49" charset="0"/>
              </a:rPr>
              <a:t> name)</a:t>
            </a:r>
          </a:p>
          <a:p>
            <a:pPr marL="0" indent="0">
              <a:buNone/>
            </a:pPr>
            <a:r>
              <a:rPr lang="en-US" sz="2448">
                <a:solidFill>
                  <a:srgbClr val="000000"/>
                </a:solidFill>
                <a:latin typeface="Consolas" panose="020B0609020204030204" pitchFamily="49" charset="0"/>
              </a:rPr>
              <a:t>{</a:t>
            </a:r>
          </a:p>
          <a:p>
            <a:pPr marL="0" indent="0">
              <a:buNone/>
            </a:pPr>
            <a:r>
              <a:rPr lang="en-US" sz="2448">
                <a:solidFill>
                  <a:srgbClr val="0000FF"/>
                </a:solidFill>
                <a:latin typeface="Consolas" panose="020B0609020204030204" pitchFamily="49" charset="0"/>
              </a:rPr>
              <a:t>    return</a:t>
            </a:r>
            <a:r>
              <a:rPr lang="en-US" sz="2448">
                <a:solidFill>
                  <a:srgbClr val="000000"/>
                </a:solidFill>
                <a:latin typeface="Consolas" panose="020B0609020204030204" pitchFamily="49" charset="0"/>
              </a:rPr>
              <a:t> </a:t>
            </a:r>
            <a:r>
              <a:rPr lang="en-US" sz="2448">
                <a:solidFill>
                  <a:srgbClr val="A31515"/>
                </a:solidFill>
                <a:latin typeface="Consolas" panose="020B0609020204030204" pitchFamily="49" charset="0"/>
              </a:rPr>
              <a:t>$"Hello </a:t>
            </a:r>
            <a:r>
              <a:rPr lang="en-US" sz="2448">
                <a:solidFill>
                  <a:srgbClr val="000000"/>
                </a:solidFill>
                <a:latin typeface="Consolas" panose="020B0609020204030204" pitchFamily="49" charset="0"/>
              </a:rPr>
              <a:t>{name}</a:t>
            </a:r>
            <a:r>
              <a:rPr lang="en-US" sz="2448">
                <a:solidFill>
                  <a:srgbClr val="A31515"/>
                </a:solidFill>
                <a:latin typeface="Consolas" panose="020B0609020204030204" pitchFamily="49" charset="0"/>
              </a:rPr>
              <a:t>!"</a:t>
            </a:r>
            <a:r>
              <a:rPr lang="en-US" sz="2448">
                <a:solidFill>
                  <a:srgbClr val="000000"/>
                </a:solidFill>
                <a:latin typeface="Consolas" panose="020B0609020204030204" pitchFamily="49" charset="0"/>
              </a:rPr>
              <a:t>;</a:t>
            </a:r>
          </a:p>
          <a:p>
            <a:pPr marL="0" indent="0">
              <a:buNone/>
            </a:pPr>
            <a:r>
              <a:rPr lang="en-US" sz="2448">
                <a:solidFill>
                  <a:srgbClr val="000000"/>
                </a:solidFill>
                <a:latin typeface="Consolas" panose="020B0609020204030204" pitchFamily="49" charset="0"/>
              </a:rPr>
              <a:t>}</a:t>
            </a:r>
            <a:endParaRPr lang="en-US" sz="2448"/>
          </a:p>
        </p:txBody>
      </p:sp>
    </p:spTree>
    <p:extLst>
      <p:ext uri="{BB962C8B-B14F-4D97-AF65-F5344CB8AC3E}">
        <p14:creationId xmlns:p14="http://schemas.microsoft.com/office/powerpoint/2010/main" val="2649152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FDF0-CFB3-467D-A4AB-10FF57D4CDED}"/>
              </a:ext>
            </a:extLst>
          </p:cNvPr>
          <p:cNvSpPr>
            <a:spLocks noGrp="1"/>
          </p:cNvSpPr>
          <p:nvPr>
            <p:ph type="title"/>
          </p:nvPr>
        </p:nvSpPr>
        <p:spPr/>
        <p:txBody>
          <a:bodyPr/>
          <a:lstStyle/>
          <a:p>
            <a:r>
              <a:rPr lang="en-US"/>
              <a:t>Orchestrator Function</a:t>
            </a:r>
          </a:p>
        </p:txBody>
      </p:sp>
      <p:sp>
        <p:nvSpPr>
          <p:cNvPr id="3" name="Content Placeholder 2">
            <a:extLst>
              <a:ext uri="{FF2B5EF4-FFF2-40B4-BE49-F238E27FC236}">
                <a16:creationId xmlns:a16="http://schemas.microsoft.com/office/drawing/2014/main" id="{FBC27AED-A177-4070-8A66-7052331C9504}"/>
              </a:ext>
            </a:extLst>
          </p:cNvPr>
          <p:cNvSpPr>
            <a:spLocks noGrp="1"/>
          </p:cNvSpPr>
          <p:nvPr>
            <p:ph idx="1"/>
          </p:nvPr>
        </p:nvSpPr>
        <p:spPr>
          <a:xfrm>
            <a:off x="274640" y="1212850"/>
            <a:ext cx="11887198" cy="5607049"/>
          </a:xfrm>
          <a:ln>
            <a:noFill/>
          </a:ln>
        </p:spPr>
        <p:txBody>
          <a:bodyPr>
            <a:normAutofit/>
          </a:bodyPr>
          <a:lstStyle/>
          <a:p>
            <a:pPr marL="0" indent="0">
              <a:lnSpc>
                <a:spcPct val="100000"/>
              </a:lnSpc>
              <a:buNone/>
            </a:pPr>
            <a:r>
              <a:rPr lang="en-US" sz="1836">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sequence</a:t>
            </a:r>
            <a:endParaRPr lang="en-US" sz="1836">
              <a:solidFill>
                <a:srgbClr val="0000FF"/>
              </a:solidFill>
              <a:latin typeface="Consolas" panose="020B0609020204030204" pitchFamily="49" charset="0"/>
              <a:ea typeface="Yu Gothic" panose="020B0400000000000000" pitchFamily="34" charset="-128"/>
              <a:cs typeface="Consolas" panose="020B0609020204030204" pitchFamily="49" charset="0"/>
            </a:endParaRPr>
          </a:p>
          <a:p>
            <a:pPr marL="0" indent="0">
              <a:lnSpc>
                <a:spcPct val="100000"/>
              </a:lnSpc>
              <a:buNone/>
            </a:pP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public</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static</a:t>
            </a:r>
            <a:r>
              <a:rPr lang="en-US" sz="1836">
                <a:solidFill>
                  <a:srgbClr val="000000"/>
                </a:solidFill>
                <a:latin typeface="Consolas" panose="020B0609020204030204" pitchFamily="49" charset="0"/>
              </a:rPr>
              <a:t> </a:t>
            </a:r>
            <a:r>
              <a:rPr lang="en-US" sz="1836" err="1">
                <a:solidFill>
                  <a:srgbClr val="0000FF"/>
                </a:solidFill>
                <a:latin typeface="Consolas" panose="020B0609020204030204" pitchFamily="49" charset="0"/>
              </a:rPr>
              <a:t>async</a:t>
            </a:r>
            <a:r>
              <a:rPr lang="en-US" sz="1836">
                <a:solidFill>
                  <a:srgbClr val="000000"/>
                </a:solidFill>
                <a:latin typeface="Consolas" panose="020B0609020204030204" pitchFamily="49" charset="0"/>
              </a:rPr>
              <a:t> Task&lt;List&lt;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&gt;&gt; Run(</a:t>
            </a:r>
            <a:r>
              <a:rPr lang="en-US" sz="1836" err="1">
                <a:solidFill>
                  <a:srgbClr val="000000"/>
                </a:solidFill>
                <a:latin typeface="Consolas" panose="020B0609020204030204" pitchFamily="49" charset="0"/>
              </a:rPr>
              <a:t>DurableOrchestrationContext</a:t>
            </a:r>
            <a:r>
              <a:rPr lang="en-US" sz="1836">
                <a:solidFill>
                  <a:srgbClr val="000000"/>
                </a:solidFill>
                <a:latin typeface="Consolas" panose="020B0609020204030204" pitchFamily="49" charset="0"/>
              </a:rPr>
              <a:t> context)</a:t>
            </a:r>
          </a:p>
          <a:p>
            <a:pPr marL="0" indent="0">
              <a:lnSpc>
                <a:spcPct val="100000"/>
              </a:lnSpc>
              <a:buNone/>
            </a:pPr>
            <a:r>
              <a:rPr lang="en-US" sz="1836">
                <a:solidFill>
                  <a:srgbClr val="000000"/>
                </a:solidFill>
                <a:latin typeface="Consolas" panose="020B0609020204030204" pitchFamily="49" charset="0"/>
              </a:rPr>
              <a:t>{</a:t>
            </a:r>
          </a:p>
          <a:p>
            <a:pPr marL="0" indent="0">
              <a:lnSpc>
                <a:spcPct val="100000"/>
              </a:lnSpc>
              <a:buNone/>
            </a:pPr>
            <a:r>
              <a:rPr lang="en-US" sz="1836">
                <a:solidFill>
                  <a:srgbClr val="0000FF"/>
                </a:solidFill>
                <a:latin typeface="Consolas" panose="020B0609020204030204" pitchFamily="49" charset="0"/>
              </a:rPr>
              <a:t>    </a:t>
            </a:r>
            <a:r>
              <a:rPr lang="en-US" sz="1836" err="1">
                <a:solidFill>
                  <a:srgbClr val="0000FF"/>
                </a:solidFill>
                <a:latin typeface="Consolas" panose="020B0609020204030204" pitchFamily="49" charset="0"/>
              </a:rPr>
              <a:t>var</a:t>
            </a:r>
            <a:r>
              <a:rPr lang="en-US" sz="1836">
                <a:solidFill>
                  <a:srgbClr val="000000"/>
                </a:solidFill>
                <a:latin typeface="Consolas" panose="020B0609020204030204" pitchFamily="49" charset="0"/>
              </a:rPr>
              <a:t> outputs = </a:t>
            </a:r>
            <a:r>
              <a:rPr lang="en-US" sz="1836">
                <a:solidFill>
                  <a:srgbClr val="0000FF"/>
                </a:solidFill>
                <a:latin typeface="Consolas" panose="020B0609020204030204" pitchFamily="49" charset="0"/>
              </a:rPr>
              <a:t>new</a:t>
            </a:r>
            <a:r>
              <a:rPr lang="en-US" sz="1836">
                <a:solidFill>
                  <a:srgbClr val="000000"/>
                </a:solidFill>
                <a:latin typeface="Consolas" panose="020B0609020204030204" pitchFamily="49" charset="0"/>
              </a:rPr>
              <a:t> List&lt;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p>
          <a:p>
            <a:pPr marL="0" indent="0">
              <a:lnSpc>
                <a:spcPct val="100000"/>
              </a:lnSpc>
              <a:buNone/>
            </a:pPr>
            <a:endParaRPr lang="en-US" sz="1836">
              <a:solidFill>
                <a:srgbClr val="000000"/>
              </a:solidFill>
              <a:latin typeface="Consolas" panose="020B0609020204030204" pitchFamily="49" charset="0"/>
            </a:endParaRPr>
          </a:p>
          <a:p>
            <a:pPr marL="0" indent="0">
              <a:lnSpc>
                <a:spcPct val="100000"/>
              </a:lnSpc>
              <a:buNone/>
            </a:pP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outputs.Add</a:t>
            </a:r>
            <a:r>
              <a:rPr lang="en-US" sz="1836">
                <a:solidFill>
                  <a:srgbClr val="000000"/>
                </a:solidFill>
                <a:latin typeface="Consolas" panose="020B0609020204030204" pitchFamily="49" charset="0"/>
              </a:rPr>
              <a:t>(</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context.CallActivityAsync</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SayHello</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A31515"/>
                </a:solidFill>
                <a:latin typeface="Consolas" panose="020B0609020204030204" pitchFamily="49" charset="0"/>
              </a:rPr>
              <a:t>“Seattle"</a:t>
            </a:r>
            <a:r>
              <a:rPr lang="en-US" sz="1836">
                <a:solidFill>
                  <a:srgbClr val="000000"/>
                </a:solidFill>
                <a:latin typeface="Consolas" panose="020B0609020204030204" pitchFamily="49" charset="0"/>
              </a:rPr>
              <a:t>));</a:t>
            </a:r>
          </a:p>
          <a:p>
            <a:pPr marL="0" indent="0">
              <a:lnSpc>
                <a:spcPct val="100000"/>
              </a:lnSpc>
              <a:buNone/>
            </a:pP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outputs.Add</a:t>
            </a:r>
            <a:r>
              <a:rPr lang="en-US" sz="1836">
                <a:solidFill>
                  <a:srgbClr val="000000"/>
                </a:solidFill>
                <a:latin typeface="Consolas" panose="020B0609020204030204" pitchFamily="49" charset="0"/>
              </a:rPr>
              <a:t>(</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context.CallActivityAsync</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SayHello</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A31515"/>
                </a:solidFill>
                <a:latin typeface="Consolas" panose="020B0609020204030204" pitchFamily="49" charset="0"/>
              </a:rPr>
              <a:t>“Amsterdam"</a:t>
            </a:r>
            <a:r>
              <a:rPr lang="en-US" sz="1836">
                <a:solidFill>
                  <a:srgbClr val="000000"/>
                </a:solidFill>
                <a:latin typeface="Consolas" panose="020B0609020204030204" pitchFamily="49" charset="0"/>
              </a:rPr>
              <a:t>));</a:t>
            </a:r>
          </a:p>
          <a:p>
            <a:pPr marL="0" indent="0">
              <a:lnSpc>
                <a:spcPct val="100000"/>
              </a:lnSpc>
              <a:buNone/>
            </a:pPr>
            <a:endParaRPr lang="en-US" sz="1836">
              <a:solidFill>
                <a:srgbClr val="000000"/>
              </a:solidFill>
              <a:latin typeface="Consolas" panose="020B0609020204030204" pitchFamily="49" charset="0"/>
            </a:endParaRPr>
          </a:p>
          <a:p>
            <a:pPr marL="0" indent="0">
              <a:lnSpc>
                <a:spcPct val="100000"/>
              </a:lnSpc>
              <a:buNone/>
            </a:pPr>
            <a:r>
              <a:rPr lang="en-US" sz="1836">
                <a:solidFill>
                  <a:srgbClr val="000000"/>
                </a:solidFill>
                <a:latin typeface="Consolas" panose="020B0609020204030204" pitchFamily="49" charset="0"/>
              </a:rPr>
              <a:t>    </a:t>
            </a:r>
            <a:r>
              <a:rPr lang="en-US" sz="1836">
                <a:solidFill>
                  <a:srgbClr val="008000"/>
                </a:solidFill>
                <a:latin typeface="Consolas" panose="020B0609020204030204" pitchFamily="49" charset="0"/>
              </a:rPr>
              <a:t>// returns ["Hello Seattle!", "Hello Amsterdam!"]</a:t>
            </a:r>
            <a:endParaRPr lang="en-US" sz="1836">
              <a:solidFill>
                <a:srgbClr val="000000"/>
              </a:solidFill>
              <a:latin typeface="Consolas" panose="020B0609020204030204" pitchFamily="49" charset="0"/>
            </a:endParaRPr>
          </a:p>
          <a:p>
            <a:pPr marL="0" indent="0">
              <a:lnSpc>
                <a:spcPct val="100000"/>
              </a:lnSpc>
              <a:buNone/>
            </a:pP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return</a:t>
            </a:r>
            <a:r>
              <a:rPr lang="en-US" sz="1836">
                <a:solidFill>
                  <a:srgbClr val="000000"/>
                </a:solidFill>
                <a:latin typeface="Consolas" panose="020B0609020204030204" pitchFamily="49" charset="0"/>
              </a:rPr>
              <a:t> outputs;</a:t>
            </a:r>
          </a:p>
          <a:p>
            <a:pPr marL="0" indent="0">
              <a:lnSpc>
                <a:spcPct val="100000"/>
              </a:lnSpc>
              <a:buNone/>
            </a:pPr>
            <a:r>
              <a:rPr lang="en-US" sz="1836">
                <a:solidFill>
                  <a:srgbClr val="000000"/>
                </a:solidFill>
                <a:latin typeface="Consolas" panose="020B0609020204030204" pitchFamily="49" charset="0"/>
              </a:rPr>
              <a:t>}</a:t>
            </a:r>
            <a:endParaRPr lang="en-US" sz="1836"/>
          </a:p>
        </p:txBody>
      </p:sp>
      <p:sp>
        <p:nvSpPr>
          <p:cNvPr id="4" name="Rectangle 3">
            <a:extLst>
              <a:ext uri="{FF2B5EF4-FFF2-40B4-BE49-F238E27FC236}">
                <a16:creationId xmlns:a16="http://schemas.microsoft.com/office/drawing/2014/main" id="{580B2531-B4BA-4AA6-AA84-359E9978AD7B}"/>
              </a:ext>
            </a:extLst>
          </p:cNvPr>
          <p:cNvSpPr/>
          <p:nvPr/>
        </p:nvSpPr>
        <p:spPr>
          <a:xfrm>
            <a:off x="6054020" y="1606091"/>
            <a:ext cx="4498955" cy="310868"/>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1C92E1EA-5CC3-44FB-A385-CD508C1D7881}"/>
              </a:ext>
            </a:extLst>
          </p:cNvPr>
          <p:cNvSpPr/>
          <p:nvPr/>
        </p:nvSpPr>
        <p:spPr>
          <a:xfrm>
            <a:off x="3025141" y="2969981"/>
            <a:ext cx="3974365" cy="310868"/>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07277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8834-E16F-4C5E-8267-B23984734476}"/>
              </a:ext>
            </a:extLst>
          </p:cNvPr>
          <p:cNvSpPr>
            <a:spLocks noGrp="1"/>
          </p:cNvSpPr>
          <p:nvPr>
            <p:ph type="title"/>
          </p:nvPr>
        </p:nvSpPr>
        <p:spPr/>
        <p:txBody>
          <a:bodyPr/>
          <a:lstStyle/>
          <a:p>
            <a:r>
              <a:rPr lang="en-US"/>
              <a:t>Event Sourcing</a:t>
            </a:r>
          </a:p>
        </p:txBody>
      </p:sp>
      <p:sp>
        <p:nvSpPr>
          <p:cNvPr id="3" name="Content Placeholder 2">
            <a:extLst>
              <a:ext uri="{FF2B5EF4-FFF2-40B4-BE49-F238E27FC236}">
                <a16:creationId xmlns:a16="http://schemas.microsoft.com/office/drawing/2014/main" id="{5572D175-DA46-4B06-9BB8-D61617529BBE}"/>
              </a:ext>
            </a:extLst>
          </p:cNvPr>
          <p:cNvSpPr>
            <a:spLocks noGrp="1"/>
          </p:cNvSpPr>
          <p:nvPr>
            <p:ph idx="1"/>
          </p:nvPr>
        </p:nvSpPr>
        <p:spPr>
          <a:xfrm>
            <a:off x="274640" y="1212851"/>
            <a:ext cx="11887198" cy="4339650"/>
          </a:xfrm>
        </p:spPr>
        <p:txBody>
          <a:bodyPr/>
          <a:lstStyle/>
          <a:p>
            <a:r>
              <a:rPr lang="en-US"/>
              <a:t>Local state as append-only </a:t>
            </a:r>
            <a:r>
              <a:rPr lang="en-US" i="1"/>
              <a:t>execution history</a:t>
            </a:r>
            <a:r>
              <a:rPr lang="en-US"/>
              <a:t> of actions</a:t>
            </a:r>
          </a:p>
          <a:p>
            <a:r>
              <a:rPr lang="en-US"/>
              <a:t>Orchestrator function schedules </a:t>
            </a:r>
            <a:r>
              <a:rPr lang="en-US" err="1"/>
              <a:t>async</a:t>
            </a:r>
            <a:r>
              <a:rPr lang="en-US"/>
              <a:t> work, shuts down</a:t>
            </a:r>
          </a:p>
          <a:p>
            <a:r>
              <a:rPr lang="en-US"/>
              <a:t>Orchestrator restarts and rebuilds its local state</a:t>
            </a:r>
          </a:p>
          <a:p>
            <a:endParaRPr lang="en-US"/>
          </a:p>
          <a:p>
            <a:r>
              <a:rPr lang="en-US"/>
              <a:t>Improved performance and scalability</a:t>
            </a:r>
          </a:p>
          <a:p>
            <a:r>
              <a:rPr lang="en-US"/>
              <a:t>Eventual consistency</a:t>
            </a:r>
          </a:p>
          <a:p>
            <a:r>
              <a:rPr lang="en-US"/>
              <a:t>Full audit trails and history</a:t>
            </a:r>
          </a:p>
        </p:txBody>
      </p:sp>
    </p:spTree>
    <p:extLst>
      <p:ext uri="{BB962C8B-B14F-4D97-AF65-F5344CB8AC3E}">
        <p14:creationId xmlns:p14="http://schemas.microsoft.com/office/powerpoint/2010/main" val="199304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79259" y="4309362"/>
            <a:ext cx="2510666" cy="374846"/>
          </a:xfrm>
          <a:prstGeom prst="rect">
            <a:avLst/>
          </a:prstGeom>
          <a:noFill/>
        </p:spPr>
        <p:txBody>
          <a:bodyPr wrap="square" rtlCol="0">
            <a:spAutoFit/>
          </a:bodyPr>
          <a:lstStyle/>
          <a:p>
            <a:pPr algn="ctr"/>
            <a:r>
              <a:rPr lang="en-US" sz="1836">
                <a:solidFill>
                  <a:srgbClr val="A31515"/>
                </a:solidFill>
                <a:latin typeface="Consolas" panose="020B0609020204030204" pitchFamily="49" charset="0"/>
              </a:rPr>
              <a:t>“Hello Amsterdam!”</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40474" y="4307682"/>
            <a:ext cx="2824424" cy="382308"/>
          </a:xfrm>
          <a:prstGeom prst="rect">
            <a:avLst/>
          </a:prstGeom>
          <a:noFill/>
        </p:spPr>
        <p:txBody>
          <a:bodyPr wrap="square" rtlCol="0">
            <a:spAutoFit/>
          </a:bodyPr>
          <a:lstStyle/>
          <a:p>
            <a:pPr algn="ctr"/>
            <a:r>
              <a:rPr lang="en-US" sz="1836">
                <a:solidFill>
                  <a:srgbClr val="A31515"/>
                </a:solidFill>
                <a:latin typeface="Consolas" panose="020B0609020204030204" pitchFamily="49" charset="0"/>
              </a:rPr>
              <a:t>[“Hello Amsterdam!”]</a:t>
            </a:r>
          </a:p>
        </p:txBody>
      </p:sp>
      <p:sp>
        <p:nvSpPr>
          <p:cNvPr id="4" name="Rectangle 3">
            <a:extLst>
              <a:ext uri="{FF2B5EF4-FFF2-40B4-BE49-F238E27FC236}">
                <a16:creationId xmlns:a16="http://schemas.microsoft.com/office/drawing/2014/main" id="{A514EBD5-9387-4F42-A2DE-5F54D875CBF9}"/>
              </a:ext>
            </a:extLst>
          </p:cNvPr>
          <p:cNvSpPr/>
          <p:nvPr/>
        </p:nvSpPr>
        <p:spPr>
          <a:xfrm>
            <a:off x="1992945" y="2952949"/>
            <a:ext cx="1719487" cy="1029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36"/>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431920" y="2952949"/>
            <a:ext cx="1719487" cy="10297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36"/>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712432" y="5391319"/>
            <a:ext cx="1719487" cy="102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36"/>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1009888" y="513995"/>
            <a:ext cx="10416699" cy="1534858"/>
          </a:xfrm>
          <a:prstGeom prst="rect">
            <a:avLst/>
          </a:prstGeom>
          <a:solidFill>
            <a:schemeClr val="accent1">
              <a:lumMod val="40000"/>
              <a:lumOff val="60000"/>
            </a:schemeClr>
          </a:solidFill>
          <a:ln>
            <a:solidFill>
              <a:schemeClr val="accent1">
                <a:shade val="50000"/>
              </a:schemeClr>
            </a:solidFill>
          </a:ln>
        </p:spPr>
        <p:txBody>
          <a:bodyPr wrap="square">
            <a:spAutoFit/>
          </a:bodyPr>
          <a:lstStyle/>
          <a:p>
            <a:r>
              <a:rPr lang="en-US" sz="1836" err="1">
                <a:solidFill>
                  <a:srgbClr val="0000FF"/>
                </a:solidFill>
                <a:latin typeface="Consolas" panose="020B0609020204030204" pitchFamily="49" charset="0"/>
              </a:rPr>
              <a:t>var</a:t>
            </a:r>
            <a:r>
              <a:rPr lang="en-US" sz="1836">
                <a:solidFill>
                  <a:srgbClr val="000000"/>
                </a:solidFill>
                <a:latin typeface="Consolas" panose="020B0609020204030204" pitchFamily="49" charset="0"/>
              </a:rPr>
              <a:t> outputs = </a:t>
            </a:r>
            <a:r>
              <a:rPr lang="en-US" sz="1836">
                <a:solidFill>
                  <a:srgbClr val="0000FF"/>
                </a:solidFill>
                <a:latin typeface="Consolas" panose="020B0609020204030204" pitchFamily="49" charset="0"/>
              </a:rPr>
              <a:t>new</a:t>
            </a:r>
            <a:r>
              <a:rPr lang="en-US" sz="1836">
                <a:solidFill>
                  <a:srgbClr val="000000"/>
                </a:solidFill>
                <a:latin typeface="Consolas" panose="020B0609020204030204" pitchFamily="49" charset="0"/>
              </a:rPr>
              <a:t> List&lt;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p>
          <a:p>
            <a:endParaRPr lang="en-US" sz="1836">
              <a:solidFill>
                <a:srgbClr val="000000"/>
              </a:solidFill>
              <a:latin typeface="Consolas" panose="020B0609020204030204" pitchFamily="49" charset="0"/>
            </a:endParaRPr>
          </a:p>
          <a:p>
            <a:r>
              <a:rPr lang="en-US" sz="1836" err="1">
                <a:solidFill>
                  <a:srgbClr val="000000"/>
                </a:solidFill>
                <a:latin typeface="Consolas" panose="020B0609020204030204" pitchFamily="49" charset="0"/>
              </a:rPr>
              <a:t>outputs.Add</a:t>
            </a:r>
            <a:r>
              <a:rPr lang="en-US" sz="1836">
                <a:solidFill>
                  <a:srgbClr val="000000"/>
                </a:solidFill>
                <a:latin typeface="Consolas" panose="020B0609020204030204" pitchFamily="49" charset="0"/>
              </a:rPr>
              <a:t>(</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context.CallActivityAsync</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string</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SayHello</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A31515"/>
                </a:solidFill>
                <a:latin typeface="Consolas" panose="020B0609020204030204" pitchFamily="49" charset="0"/>
              </a:rPr>
              <a:t>“Amsterdam"</a:t>
            </a:r>
            <a:r>
              <a:rPr lang="en-US" sz="1836">
                <a:solidFill>
                  <a:srgbClr val="000000"/>
                </a:solidFill>
                <a:latin typeface="Consolas" panose="020B0609020204030204" pitchFamily="49" charset="0"/>
              </a:rPr>
              <a:t>));</a:t>
            </a:r>
          </a:p>
          <a:p>
            <a:endParaRPr lang="en-US" sz="1836">
              <a:solidFill>
                <a:srgbClr val="0000FF"/>
              </a:solidFill>
              <a:latin typeface="Consolas" panose="020B0609020204030204" pitchFamily="49" charset="0"/>
            </a:endParaRPr>
          </a:p>
          <a:p>
            <a:r>
              <a:rPr lang="en-US" sz="1836">
                <a:solidFill>
                  <a:srgbClr val="0000FF"/>
                </a:solidFill>
                <a:latin typeface="Consolas" panose="020B0609020204030204" pitchFamily="49" charset="0"/>
              </a:rPr>
              <a:t>return</a:t>
            </a:r>
            <a:r>
              <a:rPr lang="en-US" sz="1836">
                <a:solidFill>
                  <a:srgbClr val="000000"/>
                </a:solidFill>
                <a:latin typeface="Consolas" panose="020B0609020204030204" pitchFamily="49" charset="0"/>
              </a:rPr>
              <a:t> outputs;</a:t>
            </a:r>
            <a:endParaRPr lang="en-US" sz="1836"/>
          </a:p>
        </p:txBody>
      </p:sp>
      <p:sp>
        <p:nvSpPr>
          <p:cNvPr id="10" name="Arrow: Right 9">
            <a:extLst>
              <a:ext uri="{FF2B5EF4-FFF2-40B4-BE49-F238E27FC236}">
                <a16:creationId xmlns:a16="http://schemas.microsoft.com/office/drawing/2014/main" id="{49FEF3C7-1ECE-4D6C-B051-13B954143BA0}"/>
              </a:ext>
            </a:extLst>
          </p:cNvPr>
          <p:cNvSpPr/>
          <p:nvPr/>
        </p:nvSpPr>
        <p:spPr>
          <a:xfrm>
            <a:off x="1009886" y="3288104"/>
            <a:ext cx="774195" cy="35944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0EA09ADE-6152-41E6-894E-3E7EC08070BD}"/>
              </a:ext>
            </a:extLst>
          </p:cNvPr>
          <p:cNvSpPr/>
          <p:nvPr/>
        </p:nvSpPr>
        <p:spPr>
          <a:xfrm>
            <a:off x="1992944" y="2952949"/>
            <a:ext cx="1719487" cy="102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1009886" y="569185"/>
            <a:ext cx="10416698" cy="298725"/>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223094" y="4515578"/>
            <a:ext cx="1581262" cy="35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921802" y="4515578"/>
            <a:ext cx="1581262" cy="35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a:p>
        </p:txBody>
      </p:sp>
      <p:sp>
        <p:nvSpPr>
          <p:cNvPr id="20" name="TextBox 19">
            <a:extLst>
              <a:ext uri="{FF2B5EF4-FFF2-40B4-BE49-F238E27FC236}">
                <a16:creationId xmlns:a16="http://schemas.microsoft.com/office/drawing/2014/main" id="{98ABAA60-2D45-4924-956E-C60614A3E6B1}"/>
              </a:ext>
            </a:extLst>
          </p:cNvPr>
          <p:cNvSpPr txBox="1"/>
          <p:nvPr/>
        </p:nvSpPr>
        <p:spPr>
          <a:xfrm>
            <a:off x="2488405" y="4503210"/>
            <a:ext cx="272009" cy="606488"/>
          </a:xfrm>
          <a:prstGeom prst="rect">
            <a:avLst/>
          </a:prstGeom>
          <a:noFill/>
        </p:spPr>
        <p:txBody>
          <a:bodyPr wrap="square" rtlCol="0">
            <a:spAutoFit/>
          </a:bodyPr>
          <a:lstStyle/>
          <a:p>
            <a:r>
              <a:rPr lang="en-US" sz="3264">
                <a:solidFill>
                  <a:schemeClr val="accent4"/>
                </a:solidFill>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6149" y="4292967"/>
            <a:ext cx="420485" cy="420485"/>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974975" y="3288104"/>
            <a:ext cx="1231626" cy="35944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1931" y="2924779"/>
            <a:ext cx="420485" cy="420485"/>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431920" y="2954876"/>
            <a:ext cx="1719487" cy="102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990924" y="4307435"/>
            <a:ext cx="2601477" cy="382308"/>
          </a:xfrm>
          <a:prstGeom prst="rect">
            <a:avLst/>
          </a:prstGeom>
          <a:noFill/>
        </p:spPr>
        <p:txBody>
          <a:bodyPr wrap="square" rtlCol="0">
            <a:spAutoFit/>
          </a:bodyPr>
          <a:lstStyle/>
          <a:p>
            <a:pPr algn="ctr"/>
            <a:r>
              <a:rPr lang="en-US" sz="1836">
                <a:solidFill>
                  <a:srgbClr val="A31515"/>
                </a:solidFill>
                <a:latin typeface="Consolas" panose="020B0609020204030204" pitchFamily="49" charset="0"/>
              </a:rPr>
              <a:t>“Hello Amsterdam!”</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617142" y="2952950"/>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617142" y="3266854"/>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617142" y="3580758"/>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Task Scheduled, </a:t>
            </a:r>
            <a:r>
              <a:rPr lang="en-US" sz="1428" err="1">
                <a:solidFill>
                  <a:schemeClr val="accent6">
                    <a:lumMod val="50000"/>
                  </a:schemeClr>
                </a:solidFill>
              </a:rPr>
              <a:t>SayHello</a:t>
            </a:r>
            <a:r>
              <a:rPr lang="en-US" sz="1428">
                <a:solidFill>
                  <a:schemeClr val="accent6">
                    <a:lumMod val="50000"/>
                  </a:schemeClr>
                </a:solidFill>
              </a:rPr>
              <a:t>, “Amsterdam”</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617142" y="3894662"/>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6074154" y="3907481"/>
            <a:ext cx="440466" cy="359441"/>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836"/>
          </a:p>
        </p:txBody>
      </p:sp>
      <p:sp>
        <p:nvSpPr>
          <p:cNvPr id="44" name="TextBox 43">
            <a:extLst>
              <a:ext uri="{FF2B5EF4-FFF2-40B4-BE49-F238E27FC236}">
                <a16:creationId xmlns:a16="http://schemas.microsoft.com/office/drawing/2014/main" id="{9996832E-4FA5-4A24-8894-8C12391F002C}"/>
              </a:ext>
            </a:extLst>
          </p:cNvPr>
          <p:cNvSpPr txBox="1"/>
          <p:nvPr/>
        </p:nvSpPr>
        <p:spPr>
          <a:xfrm>
            <a:off x="7617142" y="4208566"/>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Task Completed, “Hello Amsterdam!”</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617142" y="4522470"/>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1009886" y="1109895"/>
            <a:ext cx="10416698" cy="298725"/>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9" name="TextBox 48">
            <a:extLst>
              <a:ext uri="{FF2B5EF4-FFF2-40B4-BE49-F238E27FC236}">
                <a16:creationId xmlns:a16="http://schemas.microsoft.com/office/drawing/2014/main" id="{941DC040-4106-4B7B-B254-D177395DCE66}"/>
              </a:ext>
            </a:extLst>
          </p:cNvPr>
          <p:cNvSpPr txBox="1"/>
          <p:nvPr/>
        </p:nvSpPr>
        <p:spPr>
          <a:xfrm>
            <a:off x="7617142" y="4208565"/>
            <a:ext cx="3809442" cy="318286"/>
          </a:xfrm>
          <a:prstGeom prst="rect">
            <a:avLst/>
          </a:prstGeom>
          <a:solidFill>
            <a:schemeClr val="accent4">
              <a:alpha val="25000"/>
            </a:schemeClr>
          </a:solidFill>
          <a:ln w="31750">
            <a:solidFill>
              <a:schemeClr val="accent4"/>
            </a:solidFill>
          </a:ln>
        </p:spPr>
        <p:txBody>
          <a:bodyPr wrap="square" rtlCol="0">
            <a:spAutoFit/>
          </a:bodyPr>
          <a:lstStyle/>
          <a:p>
            <a:endParaRPr lang="en-US" sz="1428">
              <a:solidFill>
                <a:schemeClr val="accent6">
                  <a:lumMod val="50000"/>
                </a:schemeClr>
              </a:solidFill>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61449" y="3907480"/>
            <a:ext cx="440466" cy="359441"/>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1836"/>
          </a:p>
        </p:txBody>
      </p:sp>
      <p:sp>
        <p:nvSpPr>
          <p:cNvPr id="53" name="TextBox 52">
            <a:extLst>
              <a:ext uri="{FF2B5EF4-FFF2-40B4-BE49-F238E27FC236}">
                <a16:creationId xmlns:a16="http://schemas.microsoft.com/office/drawing/2014/main" id="{12E413D2-E7AD-465F-B904-F5799C9C7CE4}"/>
              </a:ext>
            </a:extLst>
          </p:cNvPr>
          <p:cNvSpPr txBox="1"/>
          <p:nvPr/>
        </p:nvSpPr>
        <p:spPr>
          <a:xfrm>
            <a:off x="7617142" y="4836374"/>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Execution Completed, ["Hello Amsterdam!"]</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617142" y="5150278"/>
            <a:ext cx="3809442" cy="318286"/>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28">
                <a:solidFill>
                  <a:schemeClr val="accent6">
                    <a:lumMod val="50000"/>
                  </a:schemeClr>
                </a:solidFill>
              </a:rPr>
              <a:t>Orchestrator Completed</a:t>
            </a:r>
          </a:p>
        </p:txBody>
      </p:sp>
    </p:spTree>
    <p:extLst>
      <p:ext uri="{BB962C8B-B14F-4D97-AF65-F5344CB8AC3E}">
        <p14:creationId xmlns:p14="http://schemas.microsoft.com/office/powerpoint/2010/main" val="37541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8ADA-8F19-4F95-8E7A-07B5D8782384}"/>
              </a:ext>
            </a:extLst>
          </p:cNvPr>
          <p:cNvSpPr>
            <a:spLocks noGrp="1"/>
          </p:cNvSpPr>
          <p:nvPr>
            <p:ph type="title"/>
          </p:nvPr>
        </p:nvSpPr>
        <p:spPr/>
        <p:txBody>
          <a:bodyPr/>
          <a:lstStyle/>
          <a:p>
            <a:r>
              <a:rPr lang="en-US"/>
              <a:t>Pattern #1: Function Chaining</a:t>
            </a:r>
          </a:p>
        </p:txBody>
      </p:sp>
      <p:grpSp>
        <p:nvGrpSpPr>
          <p:cNvPr id="21" name="Group 20">
            <a:extLst>
              <a:ext uri="{FF2B5EF4-FFF2-40B4-BE49-F238E27FC236}">
                <a16:creationId xmlns:a16="http://schemas.microsoft.com/office/drawing/2014/main" id="{DDAA8864-08BA-4A3D-B7B5-0E9B0F15D935}"/>
              </a:ext>
            </a:extLst>
          </p:cNvPr>
          <p:cNvGrpSpPr/>
          <p:nvPr/>
        </p:nvGrpSpPr>
        <p:grpSpPr>
          <a:xfrm>
            <a:off x="2210059" y="1721992"/>
            <a:ext cx="8016356" cy="1225801"/>
            <a:chOff x="2141199" y="1929360"/>
            <a:chExt cx="7859886" cy="1201875"/>
          </a:xfrm>
        </p:grpSpPr>
        <p:pic>
          <p:nvPicPr>
            <p:cNvPr id="4" name="Content Placeholder 3">
              <a:extLst>
                <a:ext uri="{FF2B5EF4-FFF2-40B4-BE49-F238E27FC236}">
                  <a16:creationId xmlns:a16="http://schemas.microsoft.com/office/drawing/2014/main" id="{A12DCD2E-7A7A-4053-8EAE-490F3DE7EB0C}"/>
                </a:ext>
              </a:extLst>
            </p:cNvPr>
            <p:cNvPicPr>
              <a:picLocks noChangeAspect="1"/>
            </p:cNvPicPr>
            <p:nvPr/>
          </p:nvPicPr>
          <p:blipFill>
            <a:blip r:embed="rId3"/>
            <a:stretch>
              <a:fillRect/>
            </a:stretch>
          </p:blipFill>
          <p:spPr>
            <a:xfrm>
              <a:off x="2141199" y="2005532"/>
              <a:ext cx="780738" cy="765256"/>
            </a:xfrm>
            <a:prstGeom prst="rect">
              <a:avLst/>
            </a:prstGeom>
          </p:spPr>
        </p:pic>
        <p:sp>
          <p:nvSpPr>
            <p:cNvPr id="5" name="Cylinder 4">
              <a:extLst>
                <a:ext uri="{FF2B5EF4-FFF2-40B4-BE49-F238E27FC236}">
                  <a16:creationId xmlns:a16="http://schemas.microsoft.com/office/drawing/2014/main" id="{28452B54-474D-4CF1-992F-251D4C0F8862}"/>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6" name="Content Placeholder 3">
              <a:extLst>
                <a:ext uri="{FF2B5EF4-FFF2-40B4-BE49-F238E27FC236}">
                  <a16:creationId xmlns:a16="http://schemas.microsoft.com/office/drawing/2014/main" id="{85D17C03-1F4F-41A7-B925-AB2681406909}"/>
                </a:ext>
              </a:extLst>
            </p:cNvPr>
            <p:cNvPicPr>
              <a:picLocks noChangeAspect="1"/>
            </p:cNvPicPr>
            <p:nvPr/>
          </p:nvPicPr>
          <p:blipFill>
            <a:blip r:embed="rId3"/>
            <a:stretch>
              <a:fillRect/>
            </a:stretch>
          </p:blipFill>
          <p:spPr>
            <a:xfrm>
              <a:off x="4500915" y="2005532"/>
              <a:ext cx="780738" cy="765256"/>
            </a:xfrm>
            <a:prstGeom prst="rect">
              <a:avLst/>
            </a:prstGeom>
          </p:spPr>
        </p:pic>
        <p:sp>
          <p:nvSpPr>
            <p:cNvPr id="7" name="Cylinder 6">
              <a:extLst>
                <a:ext uri="{FF2B5EF4-FFF2-40B4-BE49-F238E27FC236}">
                  <a16:creationId xmlns:a16="http://schemas.microsoft.com/office/drawing/2014/main" id="{77936037-4A0B-4D8C-B5C3-5A1AAA777290}"/>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8" name="Content Placeholder 3">
              <a:extLst>
                <a:ext uri="{FF2B5EF4-FFF2-40B4-BE49-F238E27FC236}">
                  <a16:creationId xmlns:a16="http://schemas.microsoft.com/office/drawing/2014/main" id="{AE7F4FF3-09FC-48FD-A5A8-A11939D3D4BA}"/>
                </a:ext>
              </a:extLst>
            </p:cNvPr>
            <p:cNvPicPr>
              <a:picLocks noChangeAspect="1"/>
            </p:cNvPicPr>
            <p:nvPr/>
          </p:nvPicPr>
          <p:blipFill>
            <a:blip r:embed="rId3"/>
            <a:stretch>
              <a:fillRect/>
            </a:stretch>
          </p:blipFill>
          <p:spPr>
            <a:xfrm>
              <a:off x="6860631" y="2005532"/>
              <a:ext cx="780738" cy="765256"/>
            </a:xfrm>
            <a:prstGeom prst="rect">
              <a:avLst/>
            </a:prstGeom>
          </p:spPr>
        </p:pic>
        <p:sp>
          <p:nvSpPr>
            <p:cNvPr id="9" name="Cylinder 8">
              <a:extLst>
                <a:ext uri="{FF2B5EF4-FFF2-40B4-BE49-F238E27FC236}">
                  <a16:creationId xmlns:a16="http://schemas.microsoft.com/office/drawing/2014/main" id="{59AB3C71-8BCD-48BB-9B0E-E924AB6C2C0E}"/>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0" name="Content Placeholder 3">
              <a:extLst>
                <a:ext uri="{FF2B5EF4-FFF2-40B4-BE49-F238E27FC236}">
                  <a16:creationId xmlns:a16="http://schemas.microsoft.com/office/drawing/2014/main" id="{E8136022-E35A-44B1-B732-B645712AEE2C}"/>
                </a:ext>
              </a:extLst>
            </p:cNvPr>
            <p:cNvPicPr>
              <a:picLocks noChangeAspect="1"/>
            </p:cNvPicPr>
            <p:nvPr/>
          </p:nvPicPr>
          <p:blipFill>
            <a:blip r:embed="rId3"/>
            <a:stretch>
              <a:fillRect/>
            </a:stretch>
          </p:blipFill>
          <p:spPr>
            <a:xfrm>
              <a:off x="9220347" y="2005532"/>
              <a:ext cx="780738" cy="765256"/>
            </a:xfrm>
            <a:prstGeom prst="rect">
              <a:avLst/>
            </a:prstGeom>
          </p:spPr>
        </p:pic>
        <p:sp>
          <p:nvSpPr>
            <p:cNvPr id="11" name="Arrow: Right 10">
              <a:extLst>
                <a:ext uri="{FF2B5EF4-FFF2-40B4-BE49-F238E27FC236}">
                  <a16:creationId xmlns:a16="http://schemas.microsoft.com/office/drawing/2014/main" id="{B7FEE52B-3695-420D-BA28-85A1F6149D85}"/>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Arrow: Right 11">
              <a:extLst>
                <a:ext uri="{FF2B5EF4-FFF2-40B4-BE49-F238E27FC236}">
                  <a16:creationId xmlns:a16="http://schemas.microsoft.com/office/drawing/2014/main" id="{410E2402-A746-42A7-A694-F2EA20688901}"/>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Arrow: Right 12">
              <a:extLst>
                <a:ext uri="{FF2B5EF4-FFF2-40B4-BE49-F238E27FC236}">
                  <a16:creationId xmlns:a16="http://schemas.microsoft.com/office/drawing/2014/main" id="{73AB9054-915C-4103-AA9A-F18C3C548466}"/>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Arrow: Right 13">
              <a:extLst>
                <a:ext uri="{FF2B5EF4-FFF2-40B4-BE49-F238E27FC236}">
                  <a16:creationId xmlns:a16="http://schemas.microsoft.com/office/drawing/2014/main" id="{7ACB0F3C-FF82-44DD-A694-81D21BECBC41}"/>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Arrow: Right 14">
              <a:extLst>
                <a:ext uri="{FF2B5EF4-FFF2-40B4-BE49-F238E27FC236}">
                  <a16:creationId xmlns:a16="http://schemas.microsoft.com/office/drawing/2014/main" id="{544DBBBD-38D2-493B-B1C8-E093BFADF9FE}"/>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Arrow: Right 15">
              <a:extLst>
                <a:ext uri="{FF2B5EF4-FFF2-40B4-BE49-F238E27FC236}">
                  <a16:creationId xmlns:a16="http://schemas.microsoft.com/office/drawing/2014/main" id="{B162EB18-1EDC-452B-9EC2-AE89C2EAE642}"/>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F8491FFC-9C1E-460B-BCA5-A06DBA1A7E6E}"/>
                </a:ext>
              </a:extLst>
            </p:cNvPr>
            <p:cNvSpPr txBox="1"/>
            <p:nvPr/>
          </p:nvSpPr>
          <p:spPr>
            <a:xfrm>
              <a:off x="2327826" y="2756389"/>
              <a:ext cx="385042" cy="374846"/>
            </a:xfrm>
            <a:prstGeom prst="rect">
              <a:avLst/>
            </a:prstGeom>
            <a:noFill/>
          </p:spPr>
          <p:txBody>
            <a:bodyPr wrap="none" rtlCol="0">
              <a:spAutoFit/>
            </a:bodyPr>
            <a:lstStyle/>
            <a:p>
              <a:r>
                <a:rPr lang="en-US" sz="1836"/>
                <a:t>F1</a:t>
              </a:r>
            </a:p>
          </p:txBody>
        </p:sp>
        <p:sp>
          <p:nvSpPr>
            <p:cNvPr id="18" name="TextBox 17">
              <a:extLst>
                <a:ext uri="{FF2B5EF4-FFF2-40B4-BE49-F238E27FC236}">
                  <a16:creationId xmlns:a16="http://schemas.microsoft.com/office/drawing/2014/main" id="{69DD29F9-634C-4110-9BC8-D6754F9B3D41}"/>
                </a:ext>
              </a:extLst>
            </p:cNvPr>
            <p:cNvSpPr txBox="1"/>
            <p:nvPr/>
          </p:nvSpPr>
          <p:spPr>
            <a:xfrm>
              <a:off x="4687542" y="2756389"/>
              <a:ext cx="420308" cy="374846"/>
            </a:xfrm>
            <a:prstGeom prst="rect">
              <a:avLst/>
            </a:prstGeom>
            <a:noFill/>
          </p:spPr>
          <p:txBody>
            <a:bodyPr wrap="none" rtlCol="0">
              <a:spAutoFit/>
            </a:bodyPr>
            <a:lstStyle/>
            <a:p>
              <a:r>
                <a:rPr lang="en-US" sz="1836"/>
                <a:t>F2</a:t>
              </a:r>
            </a:p>
          </p:txBody>
        </p:sp>
        <p:sp>
          <p:nvSpPr>
            <p:cNvPr id="19" name="TextBox 18">
              <a:extLst>
                <a:ext uri="{FF2B5EF4-FFF2-40B4-BE49-F238E27FC236}">
                  <a16:creationId xmlns:a16="http://schemas.microsoft.com/office/drawing/2014/main" id="{9F5E52AB-6ADF-450E-B411-3CD6E56AACA2}"/>
                </a:ext>
              </a:extLst>
            </p:cNvPr>
            <p:cNvSpPr txBox="1"/>
            <p:nvPr/>
          </p:nvSpPr>
          <p:spPr>
            <a:xfrm>
              <a:off x="7047258" y="2756389"/>
              <a:ext cx="420308" cy="374846"/>
            </a:xfrm>
            <a:prstGeom prst="rect">
              <a:avLst/>
            </a:prstGeom>
            <a:noFill/>
          </p:spPr>
          <p:txBody>
            <a:bodyPr wrap="none" rtlCol="0">
              <a:spAutoFit/>
            </a:bodyPr>
            <a:lstStyle/>
            <a:p>
              <a:r>
                <a:rPr lang="en-US" sz="1836"/>
                <a:t>F3</a:t>
              </a:r>
            </a:p>
          </p:txBody>
        </p:sp>
        <p:sp>
          <p:nvSpPr>
            <p:cNvPr id="20" name="TextBox 19">
              <a:extLst>
                <a:ext uri="{FF2B5EF4-FFF2-40B4-BE49-F238E27FC236}">
                  <a16:creationId xmlns:a16="http://schemas.microsoft.com/office/drawing/2014/main" id="{42EEA3D8-2258-4977-8ABA-CAE62E2ADC2F}"/>
                </a:ext>
              </a:extLst>
            </p:cNvPr>
            <p:cNvSpPr txBox="1"/>
            <p:nvPr/>
          </p:nvSpPr>
          <p:spPr>
            <a:xfrm>
              <a:off x="9406974" y="2756389"/>
              <a:ext cx="426720" cy="374846"/>
            </a:xfrm>
            <a:prstGeom prst="rect">
              <a:avLst/>
            </a:prstGeom>
            <a:noFill/>
          </p:spPr>
          <p:txBody>
            <a:bodyPr wrap="none" rtlCol="0">
              <a:spAutoFit/>
            </a:bodyPr>
            <a:lstStyle/>
            <a:p>
              <a:r>
                <a:rPr lang="en-US" sz="1836"/>
                <a:t>F4</a:t>
              </a:r>
            </a:p>
          </p:txBody>
        </p:sp>
      </p:grpSp>
      <p:sp>
        <p:nvSpPr>
          <p:cNvPr id="22" name="Rectangle 21">
            <a:extLst>
              <a:ext uri="{FF2B5EF4-FFF2-40B4-BE49-F238E27FC236}">
                <a16:creationId xmlns:a16="http://schemas.microsoft.com/office/drawing/2014/main" id="{E99CC9FB-D410-4DA5-A0A6-8D88379A3C72}"/>
              </a:ext>
            </a:extLst>
          </p:cNvPr>
          <p:cNvSpPr/>
          <p:nvPr/>
        </p:nvSpPr>
        <p:spPr>
          <a:xfrm>
            <a:off x="457469" y="2942170"/>
            <a:ext cx="11521537" cy="3955186"/>
          </a:xfrm>
          <a:prstGeom prst="rect">
            <a:avLst/>
          </a:prstGeom>
        </p:spPr>
        <p:txBody>
          <a:bodyPr wrap="square">
            <a:spAutoFit/>
          </a:bodyPr>
          <a:lstStyle/>
          <a:p>
            <a:r>
              <a:rPr lang="en-US" sz="1632">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sequence</a:t>
            </a:r>
          </a:p>
          <a:p>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&gt; Run(</a:t>
            </a:r>
            <a:r>
              <a:rPr lang="en-US" sz="1632"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try</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x =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y =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x);</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z =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y);</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return</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632">
                <a:solidFill>
                  <a:srgbClr val="A31515"/>
                </a:solidFill>
                <a:latin typeface="Consolas" panose="020B0609020204030204" pitchFamily="49" charset="0"/>
                <a:ea typeface="Yu Gothic" panose="020B0400000000000000" pitchFamily="34" charset="-128"/>
                <a:cs typeface="Consolas" panose="020B0609020204030204" pitchFamily="49" charset="0"/>
              </a:rPr>
              <a:t>"F4"</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z);</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00FF"/>
                </a:solidFill>
                <a:latin typeface="Consolas" panose="020B0609020204030204" pitchFamily="49" charset="0"/>
                <a:ea typeface="Yu Gothic" panose="020B0400000000000000" pitchFamily="34" charset="-128"/>
                <a:cs typeface="Consolas" panose="020B0609020204030204" pitchFamily="49" charset="0"/>
              </a:rPr>
              <a:t>catch</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2B91AF"/>
                </a:solidFill>
                <a:latin typeface="Consolas" panose="020B0609020204030204" pitchFamily="49" charset="0"/>
                <a:ea typeface="Yu Gothic" panose="020B0400000000000000" pitchFamily="34" charset="-128"/>
                <a:cs typeface="Consolas" panose="020B0609020204030204" pitchFamily="49" charset="0"/>
              </a:rPr>
              <a:t>Exception</a:t>
            </a:r>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632">
                <a:solidFill>
                  <a:srgbClr val="008000"/>
                </a:solidFill>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040">
              <a:latin typeface="Calibri" panose="020F0502020204030204" pitchFamily="34" charset="0"/>
              <a:ea typeface="Yu Gothic" panose="020B0400000000000000" pitchFamily="34" charset="-128"/>
              <a:cs typeface="Times New Roman" panose="02020603050405020304" pitchFamily="18" charset="0"/>
            </a:endParaRPr>
          </a:p>
          <a:p>
            <a:r>
              <a:rPr lang="en-US" sz="1632">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040">
              <a:latin typeface="Calibri" panose="020F0502020204030204" pitchFamily="34" charset="0"/>
              <a:ea typeface="Yu Gothic" panose="020B0400000000000000" pitchFamily="34" charset="-128"/>
              <a:cs typeface="Times New Roman" panose="02020603050405020304" pitchFamily="18" charset="0"/>
            </a:endParaRPr>
          </a:p>
        </p:txBody>
      </p:sp>
      <p:sp>
        <p:nvSpPr>
          <p:cNvPr id="23" name="Rectangle 22">
            <a:extLst>
              <a:ext uri="{FF2B5EF4-FFF2-40B4-BE49-F238E27FC236}">
                <a16:creationId xmlns:a16="http://schemas.microsoft.com/office/drawing/2014/main" id="{FBE6B0B1-2EE0-48EA-AC35-DF81BDA5254C}"/>
              </a:ext>
            </a:extLst>
          </p:cNvPr>
          <p:cNvSpPr/>
          <p:nvPr/>
        </p:nvSpPr>
        <p:spPr>
          <a:xfrm>
            <a:off x="4734329" y="3223327"/>
            <a:ext cx="3532243"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25" name="Rectangle 24">
            <a:extLst>
              <a:ext uri="{FF2B5EF4-FFF2-40B4-BE49-F238E27FC236}">
                <a16:creationId xmlns:a16="http://schemas.microsoft.com/office/drawing/2014/main" id="{3A09B761-9E5A-412D-B121-584CDFAAB17B}"/>
              </a:ext>
            </a:extLst>
          </p:cNvPr>
          <p:cNvSpPr/>
          <p:nvPr/>
        </p:nvSpPr>
        <p:spPr>
          <a:xfrm>
            <a:off x="3010802" y="4210564"/>
            <a:ext cx="3211898"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26" name="Rectangle 25">
            <a:extLst>
              <a:ext uri="{FF2B5EF4-FFF2-40B4-BE49-F238E27FC236}">
                <a16:creationId xmlns:a16="http://schemas.microsoft.com/office/drawing/2014/main" id="{A95EF2EE-C994-40B5-A5D3-644F54E1295D}"/>
              </a:ext>
            </a:extLst>
          </p:cNvPr>
          <p:cNvSpPr/>
          <p:nvPr/>
        </p:nvSpPr>
        <p:spPr>
          <a:xfrm>
            <a:off x="2326475" y="4210564"/>
            <a:ext cx="626593"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43652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1139B-FE69-40FE-BAB9-16E6609F0913}"/>
              </a:ext>
            </a:extLst>
          </p:cNvPr>
          <p:cNvSpPr>
            <a:spLocks noGrp="1"/>
          </p:cNvSpPr>
          <p:nvPr>
            <p:ph type="title"/>
          </p:nvPr>
        </p:nvSpPr>
        <p:spPr/>
        <p:txBody>
          <a:bodyPr/>
          <a:lstStyle/>
          <a:p>
            <a:r>
              <a:rPr lang="en-US"/>
              <a:t>Pattern #2: Fan-Out/Fan-In</a:t>
            </a:r>
          </a:p>
        </p:txBody>
      </p:sp>
      <p:grpSp>
        <p:nvGrpSpPr>
          <p:cNvPr id="4" name="Group 3">
            <a:extLst>
              <a:ext uri="{FF2B5EF4-FFF2-40B4-BE49-F238E27FC236}">
                <a16:creationId xmlns:a16="http://schemas.microsoft.com/office/drawing/2014/main" id="{328861B2-8C19-4AA8-AB05-D7AC1D0387DA}"/>
              </a:ext>
            </a:extLst>
          </p:cNvPr>
          <p:cNvGrpSpPr/>
          <p:nvPr/>
        </p:nvGrpSpPr>
        <p:grpSpPr>
          <a:xfrm>
            <a:off x="2282575" y="2007030"/>
            <a:ext cx="7871325" cy="3626923"/>
            <a:chOff x="3236608" y="3429000"/>
            <a:chExt cx="5500170" cy="2534350"/>
          </a:xfrm>
        </p:grpSpPr>
        <p:pic>
          <p:nvPicPr>
            <p:cNvPr id="5" name="Content Placeholder 3">
              <a:extLst>
                <a:ext uri="{FF2B5EF4-FFF2-40B4-BE49-F238E27FC236}">
                  <a16:creationId xmlns:a16="http://schemas.microsoft.com/office/drawing/2014/main" id="{33036829-286E-4E69-8E00-FB2CBAC6EA7B}"/>
                </a:ext>
              </a:extLst>
            </p:cNvPr>
            <p:cNvPicPr>
              <a:picLocks noChangeAspect="1"/>
            </p:cNvPicPr>
            <p:nvPr/>
          </p:nvPicPr>
          <p:blipFill>
            <a:blip r:embed="rId3"/>
            <a:stretch>
              <a:fillRect/>
            </a:stretch>
          </p:blipFill>
          <p:spPr>
            <a:xfrm>
              <a:off x="3236608" y="4194256"/>
              <a:ext cx="780738" cy="765256"/>
            </a:xfrm>
            <a:prstGeom prst="rect">
              <a:avLst/>
            </a:prstGeom>
          </p:spPr>
        </p:pic>
        <p:sp>
          <p:nvSpPr>
            <p:cNvPr id="6" name="Cylinder 5">
              <a:extLst>
                <a:ext uri="{FF2B5EF4-FFF2-40B4-BE49-F238E27FC236}">
                  <a16:creationId xmlns:a16="http://schemas.microsoft.com/office/drawing/2014/main" id="{F39DD957-B1D0-4F56-8D1F-96837232FF3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Content Placeholder 3">
              <a:extLst>
                <a:ext uri="{FF2B5EF4-FFF2-40B4-BE49-F238E27FC236}">
                  <a16:creationId xmlns:a16="http://schemas.microsoft.com/office/drawing/2014/main" id="{34434BB8-3BE5-4280-9EDA-3973153A0893}"/>
                </a:ext>
              </a:extLst>
            </p:cNvPr>
            <p:cNvPicPr>
              <a:picLocks noChangeAspect="1"/>
            </p:cNvPicPr>
            <p:nvPr/>
          </p:nvPicPr>
          <p:blipFill>
            <a:blip r:embed="rId3"/>
            <a:stretch>
              <a:fillRect/>
            </a:stretch>
          </p:blipFill>
          <p:spPr>
            <a:xfrm>
              <a:off x="5596324" y="4194256"/>
              <a:ext cx="780738" cy="765256"/>
            </a:xfrm>
            <a:prstGeom prst="rect">
              <a:avLst/>
            </a:prstGeom>
          </p:spPr>
        </p:pic>
        <p:sp>
          <p:nvSpPr>
            <p:cNvPr id="8" name="Cylinder 7">
              <a:extLst>
                <a:ext uri="{FF2B5EF4-FFF2-40B4-BE49-F238E27FC236}">
                  <a16:creationId xmlns:a16="http://schemas.microsoft.com/office/drawing/2014/main" id="{E51A2E3D-4B09-4274-AF1C-EEDAB0E1606E}"/>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9" name="Content Placeholder 3">
              <a:extLst>
                <a:ext uri="{FF2B5EF4-FFF2-40B4-BE49-F238E27FC236}">
                  <a16:creationId xmlns:a16="http://schemas.microsoft.com/office/drawing/2014/main" id="{71DD967A-CEAC-429C-8A24-F9D6A0456545}"/>
                </a:ext>
              </a:extLst>
            </p:cNvPr>
            <p:cNvPicPr>
              <a:picLocks noChangeAspect="1"/>
            </p:cNvPicPr>
            <p:nvPr/>
          </p:nvPicPr>
          <p:blipFill>
            <a:blip r:embed="rId3"/>
            <a:stretch>
              <a:fillRect/>
            </a:stretch>
          </p:blipFill>
          <p:spPr>
            <a:xfrm>
              <a:off x="7956040" y="4194256"/>
              <a:ext cx="780738" cy="765256"/>
            </a:xfrm>
            <a:prstGeom prst="rect">
              <a:avLst/>
            </a:prstGeom>
          </p:spPr>
        </p:pic>
        <p:sp>
          <p:nvSpPr>
            <p:cNvPr id="10" name="Arrow: Right 9">
              <a:extLst>
                <a:ext uri="{FF2B5EF4-FFF2-40B4-BE49-F238E27FC236}">
                  <a16:creationId xmlns:a16="http://schemas.microsoft.com/office/drawing/2014/main" id="{77019617-AB44-4B75-A1B0-31ECFA5028EC}"/>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Arrow: Right 10">
              <a:extLst>
                <a:ext uri="{FF2B5EF4-FFF2-40B4-BE49-F238E27FC236}">
                  <a16:creationId xmlns:a16="http://schemas.microsoft.com/office/drawing/2014/main" id="{2A32AEFA-E888-4E75-B7D6-D2BBA2CBE6EF}"/>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Arrow: Right 11">
              <a:extLst>
                <a:ext uri="{FF2B5EF4-FFF2-40B4-BE49-F238E27FC236}">
                  <a16:creationId xmlns:a16="http://schemas.microsoft.com/office/drawing/2014/main" id="{137AFC68-F897-42D6-9EC2-D956139A617E}"/>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Arrow: Right 12">
              <a:extLst>
                <a:ext uri="{FF2B5EF4-FFF2-40B4-BE49-F238E27FC236}">
                  <a16:creationId xmlns:a16="http://schemas.microsoft.com/office/drawing/2014/main" id="{16A03A80-0C40-4E51-9006-AB9CD9083A43}"/>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a:extLst>
                <a:ext uri="{FF2B5EF4-FFF2-40B4-BE49-F238E27FC236}">
                  <a16:creationId xmlns:a16="http://schemas.microsoft.com/office/drawing/2014/main" id="{16C32C73-138B-4F74-B3E7-45EA73CFEF66}"/>
                </a:ext>
              </a:extLst>
            </p:cNvPr>
            <p:cNvSpPr txBox="1"/>
            <p:nvPr/>
          </p:nvSpPr>
          <p:spPr>
            <a:xfrm>
              <a:off x="3423235" y="4945113"/>
              <a:ext cx="274408" cy="267142"/>
            </a:xfrm>
            <a:prstGeom prst="rect">
              <a:avLst/>
            </a:prstGeom>
            <a:noFill/>
          </p:spPr>
          <p:txBody>
            <a:bodyPr wrap="none" rtlCol="0">
              <a:spAutoFit/>
            </a:bodyPr>
            <a:lstStyle/>
            <a:p>
              <a:r>
                <a:rPr lang="en-US" sz="1836"/>
                <a:t>F1</a:t>
              </a:r>
            </a:p>
          </p:txBody>
        </p:sp>
        <p:sp>
          <p:nvSpPr>
            <p:cNvPr id="15" name="TextBox 14">
              <a:extLst>
                <a:ext uri="{FF2B5EF4-FFF2-40B4-BE49-F238E27FC236}">
                  <a16:creationId xmlns:a16="http://schemas.microsoft.com/office/drawing/2014/main" id="{60DBAD98-AB13-4E72-B4B0-0D2D126F58A7}"/>
                </a:ext>
              </a:extLst>
            </p:cNvPr>
            <p:cNvSpPr txBox="1"/>
            <p:nvPr/>
          </p:nvSpPr>
          <p:spPr>
            <a:xfrm>
              <a:off x="5782951" y="5696208"/>
              <a:ext cx="299541" cy="267142"/>
            </a:xfrm>
            <a:prstGeom prst="rect">
              <a:avLst/>
            </a:prstGeom>
            <a:noFill/>
          </p:spPr>
          <p:txBody>
            <a:bodyPr wrap="none" rtlCol="0">
              <a:spAutoFit/>
            </a:bodyPr>
            <a:lstStyle/>
            <a:p>
              <a:r>
                <a:rPr lang="en-US" sz="1836"/>
                <a:t>F2</a:t>
              </a:r>
            </a:p>
          </p:txBody>
        </p:sp>
        <p:sp>
          <p:nvSpPr>
            <p:cNvPr id="16" name="TextBox 15">
              <a:extLst>
                <a:ext uri="{FF2B5EF4-FFF2-40B4-BE49-F238E27FC236}">
                  <a16:creationId xmlns:a16="http://schemas.microsoft.com/office/drawing/2014/main" id="{7C6F234F-5CDB-41F2-8499-122D097E2585}"/>
                </a:ext>
              </a:extLst>
            </p:cNvPr>
            <p:cNvSpPr txBox="1"/>
            <p:nvPr/>
          </p:nvSpPr>
          <p:spPr>
            <a:xfrm>
              <a:off x="8142667" y="4945113"/>
              <a:ext cx="299541" cy="267142"/>
            </a:xfrm>
            <a:prstGeom prst="rect">
              <a:avLst/>
            </a:prstGeom>
            <a:noFill/>
          </p:spPr>
          <p:txBody>
            <a:bodyPr wrap="none" rtlCol="0">
              <a:spAutoFit/>
            </a:bodyPr>
            <a:lstStyle/>
            <a:p>
              <a:r>
                <a:rPr lang="en-US" sz="1836"/>
                <a:t>F3</a:t>
              </a:r>
            </a:p>
          </p:txBody>
        </p:sp>
        <p:pic>
          <p:nvPicPr>
            <p:cNvPr id="17" name="Content Placeholder 3">
              <a:extLst>
                <a:ext uri="{FF2B5EF4-FFF2-40B4-BE49-F238E27FC236}">
                  <a16:creationId xmlns:a16="http://schemas.microsoft.com/office/drawing/2014/main" id="{7EAB9627-C09B-4908-9460-87324D7FE380}"/>
                </a:ext>
              </a:extLst>
            </p:cNvPr>
            <p:cNvPicPr>
              <a:picLocks noChangeAspect="1"/>
            </p:cNvPicPr>
            <p:nvPr/>
          </p:nvPicPr>
          <p:blipFill>
            <a:blip r:embed="rId3"/>
            <a:stretch>
              <a:fillRect/>
            </a:stretch>
          </p:blipFill>
          <p:spPr>
            <a:xfrm>
              <a:off x="5596324" y="4959512"/>
              <a:ext cx="780738" cy="765256"/>
            </a:xfrm>
            <a:prstGeom prst="rect">
              <a:avLst/>
            </a:prstGeom>
          </p:spPr>
        </p:pic>
        <p:pic>
          <p:nvPicPr>
            <p:cNvPr id="18" name="Content Placeholder 3">
              <a:extLst>
                <a:ext uri="{FF2B5EF4-FFF2-40B4-BE49-F238E27FC236}">
                  <a16:creationId xmlns:a16="http://schemas.microsoft.com/office/drawing/2014/main" id="{D27C8FE5-1EF9-4D39-9F44-E4862F8CA1E8}"/>
                </a:ext>
              </a:extLst>
            </p:cNvPr>
            <p:cNvPicPr>
              <a:picLocks noChangeAspect="1"/>
            </p:cNvPicPr>
            <p:nvPr/>
          </p:nvPicPr>
          <p:blipFill>
            <a:blip r:embed="rId3"/>
            <a:stretch>
              <a:fillRect/>
            </a:stretch>
          </p:blipFill>
          <p:spPr>
            <a:xfrm>
              <a:off x="5596324" y="3429000"/>
              <a:ext cx="780738" cy="765256"/>
            </a:xfrm>
            <a:prstGeom prst="rect">
              <a:avLst/>
            </a:prstGeom>
          </p:spPr>
        </p:pic>
        <p:sp>
          <p:nvSpPr>
            <p:cNvPr id="19" name="Arrow: Bent 18">
              <a:extLst>
                <a:ext uri="{FF2B5EF4-FFF2-40B4-BE49-F238E27FC236}">
                  <a16:creationId xmlns:a16="http://schemas.microsoft.com/office/drawing/2014/main" id="{83B0F736-E03A-4DD8-8E3A-69ABF75F84C5}"/>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0" name="Arrow: Bent 19">
              <a:extLst>
                <a:ext uri="{FF2B5EF4-FFF2-40B4-BE49-F238E27FC236}">
                  <a16:creationId xmlns:a16="http://schemas.microsoft.com/office/drawing/2014/main" id="{526D9DEF-8ECE-4DA3-A943-0BB4420CBFE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1" name="Arrow: Bent 20">
              <a:extLst>
                <a:ext uri="{FF2B5EF4-FFF2-40B4-BE49-F238E27FC236}">
                  <a16:creationId xmlns:a16="http://schemas.microsoft.com/office/drawing/2014/main" id="{2A896C1C-443F-4489-B445-AF4A405C28F8}"/>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2" name="Arrow: Bent 21">
              <a:extLst>
                <a:ext uri="{FF2B5EF4-FFF2-40B4-BE49-F238E27FC236}">
                  <a16:creationId xmlns:a16="http://schemas.microsoft.com/office/drawing/2014/main" id="{9C615E3C-9706-4ECD-B4FF-51DAE88B76D3}"/>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grpSp>
    </p:spTree>
    <p:extLst>
      <p:ext uri="{BB962C8B-B14F-4D97-AF65-F5344CB8AC3E}">
        <p14:creationId xmlns:p14="http://schemas.microsoft.com/office/powerpoint/2010/main" val="356061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6803C35-929B-41AE-8648-55E82C80957A}"/>
              </a:ext>
            </a:extLst>
          </p:cNvPr>
          <p:cNvSpPr>
            <a:spLocks noGrp="1"/>
          </p:cNvSpPr>
          <p:nvPr>
            <p:ph idx="1"/>
          </p:nvPr>
        </p:nvSpPr>
        <p:spPr>
          <a:xfrm>
            <a:off x="855768" y="796597"/>
            <a:ext cx="10724938" cy="5503332"/>
          </a:xfrm>
        </p:spPr>
        <p:txBody>
          <a:bodyPr>
            <a:normAutofit fontScale="55000" lnSpcReduction="20000"/>
          </a:bodyPr>
          <a:lstStyle/>
          <a:p>
            <a:pPr marL="0" indent="0">
              <a:buNone/>
            </a:pPr>
            <a:r>
              <a:rPr lang="en-US">
                <a:solidFill>
                  <a:srgbClr val="0000FF"/>
                </a:solidFill>
                <a:latin typeface="Consolas" panose="020B0609020204030204" pitchFamily="49" charset="0"/>
              </a:rPr>
              <a:t>public static </a:t>
            </a:r>
            <a:r>
              <a:rPr lang="en-US" err="1">
                <a:solidFill>
                  <a:srgbClr val="0000FF"/>
                </a:solidFill>
                <a:latin typeface="Consolas" panose="020B0609020204030204" pitchFamily="49" charset="0"/>
              </a:rPr>
              <a:t>async</a:t>
            </a:r>
            <a:r>
              <a:rPr lang="en-US">
                <a:solidFill>
                  <a:srgbClr val="0000FF"/>
                </a:solidFill>
                <a:latin typeface="Consolas" panose="020B0609020204030204" pitchFamily="49" charset="0"/>
              </a:rPr>
              <a:t> </a:t>
            </a:r>
            <a:r>
              <a:rPr lang="en-US">
                <a:solidFill>
                  <a:srgbClr val="2B91AF"/>
                </a:solidFill>
                <a:latin typeface="Consolas" panose="020B0609020204030204" pitchFamily="49" charset="0"/>
              </a:rPr>
              <a:t>Task</a:t>
            </a:r>
            <a:r>
              <a:rPr lang="en-US">
                <a:latin typeface="Consolas" panose="020B0609020204030204" pitchFamily="49" charset="0"/>
              </a:rPr>
              <a:t> Run(</a:t>
            </a:r>
            <a:r>
              <a:rPr lang="en-US" err="1">
                <a:solidFill>
                  <a:srgbClr val="2B91AF"/>
                </a:solidFill>
                <a:latin typeface="Consolas" panose="020B0609020204030204" pitchFamily="49" charset="0"/>
              </a:rPr>
              <a:t>DurableOrchestrationContext</a:t>
            </a:r>
            <a:r>
              <a:rPr lang="en-US">
                <a:latin typeface="Consolas" panose="020B0609020204030204" pitchFamily="49" charset="0"/>
              </a:rPr>
              <a:t> </a:t>
            </a:r>
            <a:r>
              <a:rPr lang="en-US" err="1">
                <a:latin typeface="Consolas" panose="020B0609020204030204" pitchFamily="49" charset="0"/>
              </a:rPr>
              <a:t>ctx</a:t>
            </a:r>
            <a:r>
              <a:rPr lang="en-US">
                <a:latin typeface="Consolas" panose="020B0609020204030204" pitchFamily="49" charset="0"/>
              </a:rPr>
              <a:t>)</a:t>
            </a:r>
          </a:p>
          <a:p>
            <a:pPr marL="0" indent="0">
              <a:buNone/>
            </a:pPr>
            <a:r>
              <a:rPr lang="en-US">
                <a:latin typeface="Consolas" panose="020B0609020204030204" pitchFamily="49" charset="0"/>
              </a:rPr>
              <a:t>{</a:t>
            </a:r>
          </a:p>
          <a:p>
            <a:pPr marL="0" indent="0">
              <a:buNone/>
            </a:pPr>
            <a:r>
              <a:rPr lang="en-US">
                <a:latin typeface="Consolas" panose="020B0609020204030204" pitchFamily="49" charset="0"/>
              </a:rPr>
              <a:t>    </a:t>
            </a:r>
            <a:r>
              <a:rPr lang="en-US" err="1">
                <a:solidFill>
                  <a:srgbClr val="0000FF"/>
                </a:solidFill>
                <a:latin typeface="Consolas" panose="020B0609020204030204" pitchFamily="49" charset="0"/>
              </a:rPr>
              <a:t>var</a:t>
            </a:r>
            <a:r>
              <a:rPr lang="en-US">
                <a:latin typeface="Consolas" panose="020B0609020204030204" pitchFamily="49" charset="0"/>
              </a:rPr>
              <a:t> </a:t>
            </a:r>
            <a:r>
              <a:rPr lang="en-US" err="1">
                <a:latin typeface="Consolas" panose="020B0609020204030204" pitchFamily="49" charset="0"/>
              </a:rPr>
              <a:t>parallelTasks</a:t>
            </a:r>
            <a:r>
              <a:rPr lang="en-US">
                <a:latin typeface="Consolas" panose="020B0609020204030204" pitchFamily="49" charset="0"/>
              </a:rPr>
              <a:t> = </a:t>
            </a:r>
            <a:r>
              <a:rPr lang="en-US">
                <a:solidFill>
                  <a:srgbClr val="0000FF"/>
                </a:solidFill>
                <a:latin typeface="Consolas" panose="020B0609020204030204" pitchFamily="49" charset="0"/>
              </a:rPr>
              <a:t>new</a:t>
            </a:r>
            <a:r>
              <a:rPr lang="en-US">
                <a:latin typeface="Consolas" panose="020B0609020204030204" pitchFamily="49" charset="0"/>
              </a:rPr>
              <a:t> List&lt;Task&lt;</a:t>
            </a:r>
            <a:r>
              <a:rPr lang="en-US" err="1">
                <a:solidFill>
                  <a:srgbClr val="0000FF"/>
                </a:solidFill>
                <a:latin typeface="Consolas" panose="020B0609020204030204" pitchFamily="49" charset="0"/>
              </a:rPr>
              <a:t>int</a:t>
            </a:r>
            <a:r>
              <a:rPr lang="en-US">
                <a:latin typeface="Consolas" panose="020B0609020204030204" pitchFamily="49" charset="0"/>
              </a:rPr>
              <a:t>&gt;&gt;();</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    </a:t>
            </a:r>
            <a:r>
              <a:rPr lang="en-US">
                <a:solidFill>
                  <a:srgbClr val="008000"/>
                </a:solidFill>
                <a:latin typeface="Consolas" panose="020B0609020204030204" pitchFamily="49" charset="0"/>
              </a:rPr>
              <a:t>// get a list of N work items to process in parallel</a:t>
            </a: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object</a:t>
            </a:r>
            <a:r>
              <a:rPr lang="en-US">
                <a:latin typeface="Consolas" panose="020B0609020204030204" pitchFamily="49" charset="0"/>
              </a:rPr>
              <a:t>[] </a:t>
            </a:r>
            <a:r>
              <a:rPr lang="en-US" err="1">
                <a:latin typeface="Consolas" panose="020B0609020204030204" pitchFamily="49" charset="0"/>
              </a:rPr>
              <a:t>workBatch</a:t>
            </a:r>
            <a:r>
              <a:rPr lang="en-US">
                <a:latin typeface="Consolas" panose="020B0609020204030204" pitchFamily="49" charset="0"/>
              </a:rPr>
              <a:t> = </a:t>
            </a:r>
            <a:r>
              <a:rPr lang="en-US">
                <a:solidFill>
                  <a:srgbClr val="0000FF"/>
                </a:solidFill>
                <a:latin typeface="Consolas" panose="020B0609020204030204" pitchFamily="49" charset="0"/>
              </a:rPr>
              <a:t>await</a:t>
            </a:r>
            <a:r>
              <a:rPr lang="en-US">
                <a:latin typeface="Consolas" panose="020B0609020204030204" pitchFamily="49" charset="0"/>
              </a:rPr>
              <a:t> </a:t>
            </a:r>
            <a:r>
              <a:rPr lang="en-US" err="1">
                <a:latin typeface="Consolas" panose="020B0609020204030204" pitchFamily="49" charset="0"/>
              </a:rPr>
              <a:t>ctx.CallActivityAsync</a:t>
            </a:r>
            <a:r>
              <a:rPr lang="en-US">
                <a:latin typeface="Consolas" panose="020B0609020204030204" pitchFamily="49" charset="0"/>
              </a:rPr>
              <a:t>&lt;</a:t>
            </a:r>
            <a:r>
              <a:rPr lang="en-US">
                <a:solidFill>
                  <a:srgbClr val="0000FF"/>
                </a:solidFill>
                <a:latin typeface="Consolas" panose="020B0609020204030204" pitchFamily="49" charset="0"/>
              </a:rPr>
              <a:t>object</a:t>
            </a:r>
            <a:r>
              <a:rPr lang="en-US">
                <a:latin typeface="Consolas" panose="020B0609020204030204" pitchFamily="49" charset="0"/>
              </a:rPr>
              <a:t>[]&gt;(</a:t>
            </a:r>
            <a:r>
              <a:rPr lang="en-US">
                <a:solidFill>
                  <a:srgbClr val="A31515"/>
                </a:solidFill>
                <a:latin typeface="Consolas" panose="020B0609020204030204" pitchFamily="49" charset="0"/>
              </a:rPr>
              <a:t>"F1"</a:t>
            </a:r>
            <a:r>
              <a:rPr lang="en-US">
                <a:latin typeface="Consolas" panose="020B0609020204030204" pitchFamily="49" charset="0"/>
              </a:rPr>
              <a:t>);</a:t>
            </a: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for</a:t>
            </a:r>
            <a:r>
              <a:rPr lang="en-US">
                <a:latin typeface="Consolas" panose="020B0609020204030204" pitchFamily="49" charset="0"/>
              </a:rPr>
              <a:t> (</a:t>
            </a:r>
            <a:r>
              <a:rPr lang="en-US" err="1">
                <a:solidFill>
                  <a:srgbClr val="0000FF"/>
                </a:solidFill>
                <a:latin typeface="Consolas" panose="020B0609020204030204" pitchFamily="49" charset="0"/>
              </a:rPr>
              <a:t>int</a:t>
            </a:r>
            <a:r>
              <a:rPr lang="en-US">
                <a:latin typeface="Consolas" panose="020B0609020204030204" pitchFamily="49" charset="0"/>
              </a:rPr>
              <a:t> </a:t>
            </a:r>
            <a:r>
              <a:rPr lang="en-US" err="1">
                <a:latin typeface="Consolas" panose="020B0609020204030204" pitchFamily="49" charset="0"/>
              </a:rPr>
              <a:t>i</a:t>
            </a:r>
            <a:r>
              <a:rPr lang="en-US">
                <a:latin typeface="Consolas" panose="020B0609020204030204" pitchFamily="49" charset="0"/>
              </a:rPr>
              <a:t> = 0; </a:t>
            </a:r>
            <a:r>
              <a:rPr lang="en-US" err="1">
                <a:latin typeface="Consolas" panose="020B0609020204030204" pitchFamily="49" charset="0"/>
              </a:rPr>
              <a:t>i</a:t>
            </a:r>
            <a:r>
              <a:rPr lang="en-US">
                <a:latin typeface="Consolas" panose="020B0609020204030204" pitchFamily="49" charset="0"/>
              </a:rPr>
              <a:t> &lt; </a:t>
            </a:r>
            <a:r>
              <a:rPr lang="en-US" err="1">
                <a:latin typeface="Consolas" panose="020B0609020204030204" pitchFamily="49" charset="0"/>
              </a:rPr>
              <a:t>workBatch.Length</a:t>
            </a:r>
            <a:r>
              <a:rPr lang="en-US">
                <a:latin typeface="Consolas" panose="020B0609020204030204" pitchFamily="49" charset="0"/>
              </a:rPr>
              <a:t>; </a:t>
            </a:r>
            <a:r>
              <a:rPr lang="en-US" err="1">
                <a:latin typeface="Consolas" panose="020B0609020204030204" pitchFamily="49" charset="0"/>
              </a:rPr>
              <a:t>i</a:t>
            </a:r>
            <a:r>
              <a:rPr lang="en-US">
                <a:latin typeface="Consolas" panose="020B0609020204030204" pitchFamily="49" charset="0"/>
              </a:rPr>
              <a:t>++)</a:t>
            </a:r>
          </a:p>
          <a:p>
            <a:pPr marL="0" indent="0">
              <a:buNone/>
            </a:pPr>
            <a:r>
              <a:rPr lang="en-US">
                <a:latin typeface="Consolas" panose="020B0609020204030204" pitchFamily="49" charset="0"/>
              </a:rPr>
              <a:t>    {</a:t>
            </a:r>
          </a:p>
          <a:p>
            <a:pPr marL="0" indent="0">
              <a:buNone/>
            </a:pPr>
            <a:r>
              <a:rPr lang="en-US">
                <a:latin typeface="Consolas" panose="020B0609020204030204" pitchFamily="49" charset="0"/>
              </a:rPr>
              <a:t>        </a:t>
            </a:r>
            <a:r>
              <a:rPr lang="en-US">
                <a:solidFill>
                  <a:srgbClr val="2B91AF"/>
                </a:solidFill>
                <a:latin typeface="Consolas" panose="020B0609020204030204" pitchFamily="49" charset="0"/>
              </a:rPr>
              <a:t>Task</a:t>
            </a:r>
            <a:r>
              <a:rPr lang="en-US">
                <a:latin typeface="Consolas" panose="020B0609020204030204" pitchFamily="49" charset="0"/>
              </a:rPr>
              <a:t>&lt;</a:t>
            </a:r>
            <a:r>
              <a:rPr lang="en-US" err="1">
                <a:solidFill>
                  <a:srgbClr val="0000FF"/>
                </a:solidFill>
                <a:latin typeface="Consolas" panose="020B0609020204030204" pitchFamily="49" charset="0"/>
              </a:rPr>
              <a:t>int</a:t>
            </a:r>
            <a:r>
              <a:rPr lang="en-US">
                <a:latin typeface="Consolas" panose="020B0609020204030204" pitchFamily="49" charset="0"/>
              </a:rPr>
              <a:t>&gt; task = </a:t>
            </a:r>
            <a:r>
              <a:rPr lang="en-US" err="1">
                <a:latin typeface="Consolas" panose="020B0609020204030204" pitchFamily="49" charset="0"/>
              </a:rPr>
              <a:t>ctx.CallActivityAsync</a:t>
            </a:r>
            <a:r>
              <a:rPr lang="en-US">
                <a:latin typeface="Consolas" panose="020B0609020204030204" pitchFamily="49" charset="0"/>
              </a:rPr>
              <a:t>&lt;</a:t>
            </a:r>
            <a:r>
              <a:rPr lang="en-US" err="1">
                <a:solidFill>
                  <a:srgbClr val="0000FF"/>
                </a:solidFill>
                <a:latin typeface="Consolas" panose="020B0609020204030204" pitchFamily="49" charset="0"/>
              </a:rPr>
              <a:t>int</a:t>
            </a:r>
            <a:r>
              <a:rPr lang="en-US">
                <a:latin typeface="Consolas" panose="020B0609020204030204" pitchFamily="49" charset="0"/>
              </a:rPr>
              <a:t>&gt;(</a:t>
            </a:r>
            <a:r>
              <a:rPr lang="en-US">
                <a:solidFill>
                  <a:srgbClr val="A31515"/>
                </a:solidFill>
                <a:latin typeface="Consolas" panose="020B0609020204030204" pitchFamily="49" charset="0"/>
              </a:rPr>
              <a:t>"F2"</a:t>
            </a:r>
            <a:r>
              <a:rPr lang="en-US">
                <a:latin typeface="Consolas" panose="020B0609020204030204" pitchFamily="49" charset="0"/>
              </a:rPr>
              <a:t>, </a:t>
            </a:r>
            <a:r>
              <a:rPr lang="en-US" err="1">
                <a:latin typeface="Consolas" panose="020B0609020204030204" pitchFamily="49" charset="0"/>
              </a:rPr>
              <a:t>workBatch</a:t>
            </a:r>
            <a:r>
              <a:rPr lang="en-US">
                <a:latin typeface="Consolas" panose="020B0609020204030204" pitchFamily="49" charset="0"/>
              </a:rPr>
              <a:t>[</a:t>
            </a:r>
            <a:r>
              <a:rPr lang="en-US" err="1">
                <a:latin typeface="Consolas" panose="020B0609020204030204" pitchFamily="49" charset="0"/>
              </a:rPr>
              <a:t>i</a:t>
            </a:r>
            <a:r>
              <a:rPr lang="en-US">
                <a:latin typeface="Consolas" panose="020B0609020204030204" pitchFamily="49" charset="0"/>
              </a:rPr>
              <a:t>]);</a:t>
            </a:r>
          </a:p>
          <a:p>
            <a:pPr marL="0" indent="0">
              <a:buNone/>
            </a:pPr>
            <a:r>
              <a:rPr lang="en-US">
                <a:latin typeface="Consolas" panose="020B0609020204030204" pitchFamily="49" charset="0"/>
              </a:rPr>
              <a:t>        </a:t>
            </a:r>
            <a:r>
              <a:rPr lang="en-US" err="1">
                <a:latin typeface="Consolas" panose="020B0609020204030204" pitchFamily="49" charset="0"/>
              </a:rPr>
              <a:t>parallelTasks.Add</a:t>
            </a:r>
            <a:r>
              <a:rPr lang="en-US">
                <a:latin typeface="Consolas" panose="020B0609020204030204" pitchFamily="49" charset="0"/>
              </a:rPr>
              <a:t>(task);</a:t>
            </a:r>
          </a:p>
          <a:p>
            <a:pPr marL="0" indent="0">
              <a:buNone/>
            </a:pPr>
            <a:r>
              <a:rPr lang="en-US">
                <a:latin typeface="Consolas" panose="020B0609020204030204" pitchFamily="49" charset="0"/>
              </a:rPr>
              <a:t>    }</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await</a:t>
            </a:r>
            <a:r>
              <a:rPr lang="en-US">
                <a:latin typeface="Consolas" panose="020B0609020204030204" pitchFamily="49" charset="0"/>
              </a:rPr>
              <a:t> </a:t>
            </a:r>
            <a:r>
              <a:rPr lang="en-US" err="1">
                <a:solidFill>
                  <a:srgbClr val="2B91AF"/>
                </a:solidFill>
                <a:latin typeface="Consolas" panose="020B0609020204030204" pitchFamily="49" charset="0"/>
              </a:rPr>
              <a:t>Task</a:t>
            </a:r>
            <a:r>
              <a:rPr lang="en-US" err="1">
                <a:latin typeface="Consolas" panose="020B0609020204030204" pitchFamily="49" charset="0"/>
              </a:rPr>
              <a:t>.WhenAll</a:t>
            </a:r>
            <a:r>
              <a:rPr lang="en-US">
                <a:latin typeface="Consolas" panose="020B0609020204030204" pitchFamily="49" charset="0"/>
              </a:rPr>
              <a:t>(</a:t>
            </a:r>
            <a:r>
              <a:rPr lang="en-US" err="1">
                <a:latin typeface="Consolas" panose="020B0609020204030204" pitchFamily="49" charset="0"/>
              </a:rPr>
              <a:t>parallelTasks</a:t>
            </a:r>
            <a:r>
              <a:rPr lang="en-US">
                <a:latin typeface="Consolas" panose="020B0609020204030204" pitchFamily="49" charset="0"/>
              </a:rPr>
              <a:t>);</a:t>
            </a:r>
          </a:p>
          <a:p>
            <a:pPr marL="0" indent="0">
              <a:buNone/>
            </a:pPr>
            <a:endParaRPr lang="en-US">
              <a:latin typeface="Consolas" panose="020B0609020204030204" pitchFamily="49" charset="0"/>
            </a:endParaRPr>
          </a:p>
          <a:p>
            <a:pPr marL="0" indent="0">
              <a:buNone/>
            </a:pPr>
            <a:r>
              <a:rPr lang="en-US">
                <a:solidFill>
                  <a:srgbClr val="008000"/>
                </a:solidFill>
                <a:latin typeface="Consolas" panose="020B0609020204030204" pitchFamily="49" charset="0"/>
              </a:rPr>
              <a:t>    // aggregate all N outputs and send result to F3</a:t>
            </a:r>
          </a:p>
          <a:p>
            <a:pPr marL="0" indent="0">
              <a:buNone/>
            </a:pPr>
            <a:r>
              <a:rPr lang="en-US">
                <a:latin typeface="Consolas" panose="020B0609020204030204" pitchFamily="49" charset="0"/>
              </a:rPr>
              <a:t>    </a:t>
            </a:r>
            <a:r>
              <a:rPr lang="en-US" err="1">
                <a:solidFill>
                  <a:srgbClr val="0000FF"/>
                </a:solidFill>
                <a:latin typeface="Consolas" panose="020B0609020204030204" pitchFamily="49" charset="0"/>
              </a:rPr>
              <a:t>int</a:t>
            </a:r>
            <a:r>
              <a:rPr lang="en-US">
                <a:latin typeface="Consolas" panose="020B0609020204030204" pitchFamily="49" charset="0"/>
              </a:rPr>
              <a:t> sum = </a:t>
            </a:r>
            <a:r>
              <a:rPr lang="en-US" err="1">
                <a:latin typeface="Consolas" panose="020B0609020204030204" pitchFamily="49" charset="0"/>
              </a:rPr>
              <a:t>parallelTasks.Sum</a:t>
            </a:r>
            <a:r>
              <a:rPr lang="en-US">
                <a:latin typeface="Consolas" panose="020B0609020204030204" pitchFamily="49" charset="0"/>
              </a:rPr>
              <a:t>(t =&gt; </a:t>
            </a:r>
            <a:r>
              <a:rPr lang="en-US" err="1">
                <a:latin typeface="Consolas" panose="020B0609020204030204" pitchFamily="49" charset="0"/>
              </a:rPr>
              <a:t>t.Result</a:t>
            </a:r>
            <a:r>
              <a:rPr lang="en-US">
                <a:latin typeface="Consolas" panose="020B0609020204030204" pitchFamily="49" charset="0"/>
              </a:rPr>
              <a:t>);</a:t>
            </a:r>
          </a:p>
          <a:p>
            <a:pPr marL="0" indent="0">
              <a:buNone/>
            </a:pPr>
            <a:r>
              <a:rPr lang="en-US">
                <a:latin typeface="Consolas" panose="020B0609020204030204" pitchFamily="49" charset="0"/>
              </a:rPr>
              <a:t>    </a:t>
            </a:r>
            <a:r>
              <a:rPr lang="en-US">
                <a:solidFill>
                  <a:srgbClr val="0000FF"/>
                </a:solidFill>
                <a:latin typeface="Consolas" panose="020B0609020204030204" pitchFamily="49" charset="0"/>
              </a:rPr>
              <a:t>await</a:t>
            </a:r>
            <a:r>
              <a:rPr lang="en-US">
                <a:latin typeface="Consolas" panose="020B0609020204030204" pitchFamily="49" charset="0"/>
              </a:rPr>
              <a:t> </a:t>
            </a:r>
            <a:r>
              <a:rPr lang="en-US" err="1">
                <a:latin typeface="Consolas" panose="020B0609020204030204" pitchFamily="49" charset="0"/>
              </a:rPr>
              <a:t>ctx.CallActivityAsync</a:t>
            </a:r>
            <a:r>
              <a:rPr lang="en-US">
                <a:latin typeface="Consolas" panose="020B0609020204030204" pitchFamily="49" charset="0"/>
              </a:rPr>
              <a:t>(</a:t>
            </a:r>
            <a:r>
              <a:rPr lang="en-US">
                <a:solidFill>
                  <a:srgbClr val="A31515"/>
                </a:solidFill>
                <a:latin typeface="Consolas" panose="020B0609020204030204" pitchFamily="49" charset="0"/>
              </a:rPr>
              <a:t>"F3"</a:t>
            </a:r>
            <a:r>
              <a:rPr lang="en-US">
                <a:latin typeface="Consolas" panose="020B0609020204030204" pitchFamily="49" charset="0"/>
              </a:rPr>
              <a:t>, sum);</a:t>
            </a:r>
          </a:p>
          <a:p>
            <a:pPr marL="0" indent="0">
              <a:buNone/>
            </a:pPr>
            <a:r>
              <a:rPr lang="en-US">
                <a:latin typeface="Consolas" panose="020B0609020204030204" pitchFamily="49" charset="0"/>
              </a:rPr>
              <a:t>}</a:t>
            </a:r>
          </a:p>
          <a:p>
            <a:endParaRPr lang="en-US"/>
          </a:p>
        </p:txBody>
      </p:sp>
      <p:sp>
        <p:nvSpPr>
          <p:cNvPr id="8" name="Rectangle 7">
            <a:extLst>
              <a:ext uri="{FF2B5EF4-FFF2-40B4-BE49-F238E27FC236}">
                <a16:creationId xmlns:a16="http://schemas.microsoft.com/office/drawing/2014/main" id="{62FB208F-6B95-4E91-B1D2-5D8F0B69CA41}"/>
              </a:ext>
            </a:extLst>
          </p:cNvPr>
          <p:cNvSpPr/>
          <p:nvPr/>
        </p:nvSpPr>
        <p:spPr>
          <a:xfrm>
            <a:off x="1402636" y="4123124"/>
            <a:ext cx="3679412"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99430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347223" y="1736281"/>
            <a:ext cx="6546546" cy="4575849"/>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07" tIns="143286" rIns="179107" bIns="143286" numCol="1" spcCol="0" rtlCol="0" fromWordArt="0" anchor="t" anchorCtr="0" forceAA="0" compatLnSpc="1">
              <a:prstTxWarp prst="textNoShape">
                <a:avLst/>
              </a:prstTxWarp>
              <a:no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TextBox 66"/>
          <p:cNvSpPr txBox="1"/>
          <p:nvPr/>
        </p:nvSpPr>
        <p:spPr>
          <a:xfrm rot="16200000">
            <a:off x="-1603497" y="3761722"/>
            <a:ext cx="4534115" cy="483241"/>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353535"/>
                </a:solidFill>
                <a:effectLst/>
                <a:uLnTx/>
                <a:uFillTx/>
                <a:latin typeface="Segoe UI"/>
                <a:ea typeface="+mn-ea"/>
                <a:cs typeface="+mn-cs"/>
              </a:rPr>
              <a:t>Value to business</a:t>
            </a:r>
          </a:p>
        </p:txBody>
      </p:sp>
      <p:sp>
        <p:nvSpPr>
          <p:cNvPr id="99" name="TextBox 98"/>
          <p:cNvSpPr txBox="1"/>
          <p:nvPr/>
        </p:nvSpPr>
        <p:spPr>
          <a:xfrm>
            <a:off x="4316721" y="6311427"/>
            <a:ext cx="3466061" cy="483241"/>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rgbClr val="353535"/>
                </a:solidFill>
                <a:effectLst/>
                <a:uLnTx/>
                <a:uFillTx/>
                <a:latin typeface="Segoe UI"/>
                <a:ea typeface="+mn-ea"/>
                <a:cs typeface="+mn-cs"/>
              </a:rPr>
              <a:t>Time</a:t>
            </a:r>
          </a:p>
        </p:txBody>
      </p:sp>
      <p:sp>
        <p:nvSpPr>
          <p:cNvPr id="100" name="TextBox 99"/>
          <p:cNvSpPr txBox="1"/>
          <p:nvPr/>
        </p:nvSpPr>
        <p:spPr>
          <a:xfrm>
            <a:off x="1606588" y="5160234"/>
            <a:ext cx="1329952" cy="533412"/>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762" b="0" i="0" u="none" strike="noStrike" kern="0" cap="none" spc="0" normalizeH="0" baseline="0" noProof="0">
                <a:ln>
                  <a:noFill/>
                </a:ln>
                <a:gradFill>
                  <a:gsLst>
                    <a:gs pos="83000">
                      <a:srgbClr val="0078D7"/>
                    </a:gs>
                    <a:gs pos="100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6006950" y="3790228"/>
            <a:ext cx="1509816" cy="533686"/>
          </a:xfrm>
          <a:prstGeom prst="rect">
            <a:avLst/>
          </a:prstGeom>
          <a:noFill/>
        </p:spPr>
        <p:txBody>
          <a:bodyPr wrap="square" lIns="179107" tIns="143286" rIns="179107" bIns="143286" rtlCol="0">
            <a:sp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r>
              <a:rPr kumimoji="0" lang="en-US" sz="1762" b="0" i="0" u="none" strike="noStrike" kern="0" cap="none" spc="0" normalizeH="0" baseline="0" noProof="0">
                <a:ln>
                  <a:noFill/>
                </a:ln>
                <a:gradFill>
                  <a:gsLst>
                    <a:gs pos="83000">
                      <a:srgbClr val="002050"/>
                    </a:gs>
                    <a:gs pos="100000">
                      <a:srgbClr val="002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72293" y="4567400"/>
            <a:ext cx="11021476" cy="1768361"/>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07" tIns="143286" rIns="179107" bIns="143286" numCol="1" spcCol="0" rtlCol="0" fromWordArt="0" anchor="t" anchorCtr="0" forceAA="0" compatLnSpc="1">
            <a:prstTxWarp prst="textNoShape">
              <a:avLst/>
            </a:prstTxWarp>
            <a:noAutofit/>
          </a:bodyPr>
          <a:lstStyle/>
          <a:p>
            <a:pPr marL="0" marR="0" lvl="0" indent="0" algn="ctr" defTabSz="91287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87223" y="1736281"/>
            <a:ext cx="0" cy="45751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Build apps faster with PaaS and Serverless</a:t>
            </a:r>
          </a:p>
        </p:txBody>
      </p:sp>
      <p:cxnSp>
        <p:nvCxnSpPr>
          <p:cNvPr id="118" name="Straight Arrow Connector 117"/>
          <p:cNvCxnSpPr/>
          <p:nvPr/>
        </p:nvCxnSpPr>
        <p:spPr>
          <a:xfrm>
            <a:off x="872296" y="6320107"/>
            <a:ext cx="1111496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407320" y="3950576"/>
            <a:ext cx="1012316" cy="621703"/>
          </a:xfrm>
          <a:prstGeom prst="rect">
            <a:avLst/>
          </a:prstGeom>
          <a:noFill/>
        </p:spPr>
        <p:txBody>
          <a:bodyPr wrap="none" lIns="179182" tIns="143346" rIns="179182" bIns="143346" rtlCol="0">
            <a:spAutoFit/>
          </a:bodyPr>
          <a:lstStyle/>
          <a:p>
            <a:pPr marL="0" marR="0" lvl="0" indent="0" algn="l" defTabSz="895698" rtl="0" eaLnBrk="1" fontAlgn="auto" latinLnBrk="0" hangingPunct="1">
              <a:lnSpc>
                <a:spcPct val="90000"/>
              </a:lnSpc>
              <a:spcBef>
                <a:spcPts val="0"/>
              </a:spcBef>
              <a:spcAft>
                <a:spcPts val="585"/>
              </a:spcAft>
              <a:buClrTx/>
              <a:buSzTx/>
              <a:buFontTx/>
              <a:buNone/>
              <a:tabLst/>
              <a:defRPr/>
            </a:pPr>
            <a:r>
              <a:rPr kumimoji="0" lang="en-US" sz="2353"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452977" y="5225187"/>
            <a:ext cx="920997" cy="621703"/>
          </a:xfrm>
          <a:prstGeom prst="rect">
            <a:avLst/>
          </a:prstGeom>
          <a:noFill/>
        </p:spPr>
        <p:txBody>
          <a:bodyPr wrap="none" lIns="179182" tIns="143346" rIns="179182" bIns="143346" rtlCol="0">
            <a:spAutoFit/>
          </a:bodyPr>
          <a:lstStyle/>
          <a:p>
            <a:pPr marL="0" marR="0" lvl="0" indent="0" algn="l" defTabSz="895698" rtl="0" eaLnBrk="1" fontAlgn="auto" latinLnBrk="0" hangingPunct="1">
              <a:lnSpc>
                <a:spcPct val="90000"/>
              </a:lnSpc>
              <a:spcBef>
                <a:spcPts val="0"/>
              </a:spcBef>
              <a:spcAft>
                <a:spcPts val="585"/>
              </a:spcAft>
              <a:buClrTx/>
              <a:buSzTx/>
              <a:buFontTx/>
              <a:buNone/>
              <a:tabLst/>
              <a:defRPr/>
            </a:pPr>
            <a:r>
              <a:rPr kumimoji="0" lang="en-US" sz="2353"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498027" y="3051013"/>
            <a:ext cx="1236323" cy="353469"/>
          </a:xfrm>
          <a:prstGeom prst="rect">
            <a:avLst/>
          </a:prstGeom>
        </p:spPr>
        <p:txBody>
          <a:bodyPr wrap="none">
            <a:spAutoFit/>
          </a:bodyPr>
          <a:lstStyle/>
          <a:p>
            <a:pPr marL="0" marR="0" lvl="0" indent="0" algn="l" defTabSz="895698" rtl="0" eaLnBrk="1" fontAlgn="auto" latinLnBrk="0" hangingPunct="1">
              <a:lnSpc>
                <a:spcPct val="90000"/>
              </a:lnSpc>
              <a:spcBef>
                <a:spcPts val="0"/>
              </a:spcBef>
              <a:spcAft>
                <a:spcPts val="585"/>
              </a:spcAft>
              <a:buClrTx/>
              <a:buSzTx/>
              <a:buFontTx/>
              <a:buNone/>
              <a:tabLst/>
              <a:defRPr/>
            </a:pPr>
            <a:r>
              <a:rPr kumimoji="0" lang="en-US" sz="1836" b="0" i="0" u="none" strike="noStrike" kern="0" cap="none" spc="0" normalizeH="0" baseline="0" noProof="0" err="1">
                <a:ln>
                  <a:noFill/>
                </a:ln>
                <a:gradFill>
                  <a:gsLst>
                    <a:gs pos="83000">
                      <a:srgbClr val="FFFFFF"/>
                    </a:gs>
                    <a:gs pos="100000">
                      <a:srgbClr val="FFFFFF"/>
                    </a:gs>
                  </a:gsLst>
                  <a:lin ang="5400000" scaled="1"/>
                </a:gradFill>
                <a:effectLst/>
                <a:uLnTx/>
                <a:uFillTx/>
                <a:latin typeface="Segoe UI"/>
                <a:ea typeface="+mn-ea"/>
                <a:cs typeface="+mn-cs"/>
              </a:rPr>
              <a:t>Serverless</a:t>
            </a:r>
            <a:endParaRPr kumimoji="0" lang="en-US" sz="1836"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303126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2179058"/>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57580" y="3771579"/>
            <a:ext cx="8229599" cy="738664"/>
          </a:xfrm>
        </p:spPr>
        <p:txBody>
          <a:bodyPr/>
          <a:lstStyle/>
          <a:p>
            <a:r>
              <a:rPr lang="en-US"/>
              <a:t>Fan Out/Fan In</a:t>
            </a:r>
          </a:p>
        </p:txBody>
      </p:sp>
    </p:spTree>
    <p:extLst>
      <p:ext uri="{BB962C8B-B14F-4D97-AF65-F5344CB8AC3E}">
        <p14:creationId xmlns:p14="http://schemas.microsoft.com/office/powerpoint/2010/main" val="16510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7953-5C4F-434F-8A7A-0284297EAFCE}"/>
              </a:ext>
            </a:extLst>
          </p:cNvPr>
          <p:cNvSpPr>
            <a:spLocks noGrp="1"/>
          </p:cNvSpPr>
          <p:nvPr>
            <p:ph type="title"/>
          </p:nvPr>
        </p:nvSpPr>
        <p:spPr>
          <a:xfrm>
            <a:off x="855768" y="372393"/>
            <a:ext cx="10724938" cy="1351952"/>
          </a:xfrm>
        </p:spPr>
        <p:txBody>
          <a:bodyPr/>
          <a:lstStyle/>
          <a:p>
            <a:r>
              <a:rPr lang="en-US"/>
              <a:t>Pattern #3: Human Interaction w/Timeout</a:t>
            </a:r>
          </a:p>
        </p:txBody>
      </p:sp>
      <p:pic>
        <p:nvPicPr>
          <p:cNvPr id="18" name="Content Placeholder 17">
            <a:extLst>
              <a:ext uri="{FF2B5EF4-FFF2-40B4-BE49-F238E27FC236}">
                <a16:creationId xmlns:a16="http://schemas.microsoft.com/office/drawing/2014/main" id="{8D30381E-B4F0-4A12-80F4-20417C1B8744}"/>
              </a:ext>
            </a:extLst>
          </p:cNvPr>
          <p:cNvPicPr>
            <a:picLocks noGrp="1" noChangeAspect="1"/>
          </p:cNvPicPr>
          <p:nvPr>
            <p:ph idx="1"/>
          </p:nvPr>
        </p:nvPicPr>
        <p:blipFill>
          <a:blip r:embed="rId3"/>
          <a:stretch>
            <a:fillRect/>
          </a:stretch>
        </p:blipFill>
        <p:spPr>
          <a:xfrm>
            <a:off x="2101020" y="2250622"/>
            <a:ext cx="8234435" cy="3451858"/>
          </a:xfrm>
          <a:prstGeom prst="rect">
            <a:avLst/>
          </a:prstGeom>
        </p:spPr>
      </p:pic>
    </p:spTree>
    <p:extLst>
      <p:ext uri="{BB962C8B-B14F-4D97-AF65-F5344CB8AC3E}">
        <p14:creationId xmlns:p14="http://schemas.microsoft.com/office/powerpoint/2010/main" val="130731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0A7EC6-6057-4391-98C9-9565BE7C837D}"/>
              </a:ext>
            </a:extLst>
          </p:cNvPr>
          <p:cNvSpPr/>
          <p:nvPr/>
        </p:nvSpPr>
        <p:spPr>
          <a:xfrm>
            <a:off x="467183" y="625044"/>
            <a:ext cx="11502108" cy="5856918"/>
          </a:xfrm>
          <a:prstGeom prst="rect">
            <a:avLst/>
          </a:prstGeom>
        </p:spPr>
        <p:txBody>
          <a:bodyPr wrap="square">
            <a:spAutoFit/>
          </a:bodyPr>
          <a:lstStyle/>
          <a:p>
            <a:r>
              <a:rPr lang="en-US" sz="1836">
                <a:solidFill>
                  <a:srgbClr val="0000FF"/>
                </a:solidFill>
                <a:latin typeface="Consolas" panose="020B0609020204030204" pitchFamily="49" charset="0"/>
              </a:rPr>
              <a:t>public</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static</a:t>
            </a:r>
            <a:r>
              <a:rPr lang="en-US" sz="1836">
                <a:solidFill>
                  <a:srgbClr val="000000"/>
                </a:solidFill>
                <a:latin typeface="Consolas" panose="020B0609020204030204" pitchFamily="49" charset="0"/>
              </a:rPr>
              <a:t> </a:t>
            </a:r>
            <a:r>
              <a:rPr lang="en-US" sz="1836" err="1">
                <a:solidFill>
                  <a:srgbClr val="0000FF"/>
                </a:solidFill>
                <a:latin typeface="Consolas" panose="020B0609020204030204" pitchFamily="49" charset="0"/>
              </a:rPr>
              <a:t>async</a:t>
            </a:r>
            <a:r>
              <a:rPr lang="en-US" sz="1836">
                <a:solidFill>
                  <a:srgbClr val="000000"/>
                </a:solidFill>
                <a:latin typeface="Consolas" panose="020B0609020204030204" pitchFamily="49" charset="0"/>
              </a:rPr>
              <a:t> </a:t>
            </a:r>
            <a:r>
              <a:rPr lang="en-US" sz="1836">
                <a:solidFill>
                  <a:srgbClr val="2B91AF"/>
                </a:solidFill>
                <a:latin typeface="Consolas" panose="020B0609020204030204" pitchFamily="49" charset="0"/>
              </a:rPr>
              <a:t>Task</a:t>
            </a:r>
            <a:r>
              <a:rPr lang="en-US" sz="1836">
                <a:solidFill>
                  <a:srgbClr val="000000"/>
                </a:solidFill>
                <a:latin typeface="Consolas" panose="020B0609020204030204" pitchFamily="49" charset="0"/>
              </a:rPr>
              <a:t> Run(</a:t>
            </a:r>
            <a:r>
              <a:rPr lang="en-US" sz="1836" err="1">
                <a:solidFill>
                  <a:srgbClr val="2B91AF"/>
                </a:solidFill>
                <a:latin typeface="Consolas" panose="020B0609020204030204" pitchFamily="49" charset="0"/>
              </a:rPr>
              <a:t>DurableOrchestrationContext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ctx.CallActivityAsync</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object</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RequestApproval</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using</a:t>
            </a:r>
            <a:r>
              <a:rPr lang="en-US" sz="1836">
                <a:solidFill>
                  <a:srgbClr val="000000"/>
                </a:solidFill>
                <a:latin typeface="Consolas" panose="020B0609020204030204" pitchFamily="49" charset="0"/>
              </a:rPr>
              <a:t> (</a:t>
            </a:r>
            <a:r>
              <a:rPr lang="en-US" sz="1836" err="1">
                <a:solidFill>
                  <a:srgbClr val="0000FF"/>
                </a:solidFill>
                <a:latin typeface="Consolas" panose="020B0609020204030204" pitchFamily="49" charset="0"/>
              </a:rPr>
              <a:t>var</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timeoutCts</a:t>
            </a:r>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new</a:t>
            </a:r>
            <a:r>
              <a:rPr lang="en-US" sz="1836">
                <a:solidFill>
                  <a:srgbClr val="000000"/>
                </a:solidFill>
                <a:latin typeface="Consolas" panose="020B0609020204030204" pitchFamily="49" charset="0"/>
              </a:rPr>
              <a:t> </a:t>
            </a:r>
            <a:r>
              <a:rPr lang="en-US" sz="1836" err="1">
                <a:solidFill>
                  <a:srgbClr val="2B91AF"/>
                </a:solidFill>
                <a:latin typeface="Consolas" panose="020B0609020204030204" pitchFamily="49" charset="0"/>
              </a:rPr>
              <a:t>CancellationTokenSource</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2B91AF"/>
                </a:solidFill>
                <a:latin typeface="Consolas" panose="020B0609020204030204" pitchFamily="49" charset="0"/>
              </a:rPr>
              <a:t>        </a:t>
            </a:r>
            <a:r>
              <a:rPr lang="en-US" sz="1836" err="1">
                <a:solidFill>
                  <a:srgbClr val="2B91AF"/>
                </a:solidFill>
                <a:latin typeface="Consolas" panose="020B0609020204030204" pitchFamily="49" charset="0"/>
              </a:rPr>
              <a:t>DateTime</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dueTime</a:t>
            </a:r>
            <a:r>
              <a:rPr lang="en-US" sz="1836">
                <a:solidFill>
                  <a:srgbClr val="000000"/>
                </a:solidFill>
                <a:latin typeface="Consolas" panose="020B0609020204030204" pitchFamily="49" charset="0"/>
              </a:rPr>
              <a:t> = </a:t>
            </a:r>
            <a:r>
              <a:rPr lang="en-US" sz="1836" err="1">
                <a:solidFill>
                  <a:srgbClr val="000000"/>
                </a:solidFill>
                <a:latin typeface="Consolas" panose="020B0609020204030204" pitchFamily="49" charset="0"/>
              </a:rPr>
              <a:t>ctx.CurrentUtcDateTime.AddHours</a:t>
            </a:r>
            <a:r>
              <a:rPr lang="en-US" sz="1836">
                <a:solidFill>
                  <a:srgbClr val="000000"/>
                </a:solidFill>
                <a:latin typeface="Consolas" panose="020B0609020204030204" pitchFamily="49" charset="0"/>
              </a:rPr>
              <a:t>(72);</a:t>
            </a:r>
          </a:p>
          <a:p>
            <a:r>
              <a:rPr lang="en-US" sz="1836">
                <a:solidFill>
                  <a:srgbClr val="000000"/>
                </a:solidFill>
                <a:latin typeface="Consolas" panose="020B0609020204030204" pitchFamily="49" charset="0"/>
              </a:rPr>
              <a:t>        </a:t>
            </a:r>
            <a:r>
              <a:rPr lang="en-US" sz="1836">
                <a:solidFill>
                  <a:srgbClr val="2B91AF"/>
                </a:solidFill>
                <a:latin typeface="Consolas" panose="020B0609020204030204" pitchFamily="49" charset="0"/>
              </a:rPr>
              <a:t>Task</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durableTimeout</a:t>
            </a:r>
            <a:r>
              <a:rPr lang="en-US" sz="1836">
                <a:solidFill>
                  <a:srgbClr val="000000"/>
                </a:solidFill>
                <a:latin typeface="Consolas" panose="020B0609020204030204" pitchFamily="49" charset="0"/>
              </a:rPr>
              <a:t> = </a:t>
            </a:r>
            <a:r>
              <a:rPr lang="en-US" sz="1836" err="1">
                <a:solidFill>
                  <a:srgbClr val="000000"/>
                </a:solidFill>
                <a:latin typeface="Consolas" panose="020B0609020204030204" pitchFamily="49" charset="0"/>
              </a:rPr>
              <a:t>ctx.CreateTimer</a:t>
            </a:r>
            <a:r>
              <a:rPr lang="en-US" sz="1836">
                <a:solidFill>
                  <a:srgbClr val="000000"/>
                </a:solidFill>
                <a:latin typeface="Consolas" panose="020B0609020204030204" pitchFamily="49" charset="0"/>
              </a:rPr>
              <a:t>(</a:t>
            </a:r>
            <a:r>
              <a:rPr lang="en-US" sz="1836" err="1">
                <a:solidFill>
                  <a:srgbClr val="000000"/>
                </a:solidFill>
                <a:latin typeface="Consolas" panose="020B0609020204030204" pitchFamily="49" charset="0"/>
              </a:rPr>
              <a:t>dueTime</a:t>
            </a:r>
            <a:r>
              <a:rPr lang="en-US" sz="1836">
                <a:solidFill>
                  <a:srgbClr val="000000"/>
                </a:solidFill>
                <a:latin typeface="Consolas" panose="020B0609020204030204" pitchFamily="49" charset="0"/>
              </a:rPr>
              <a:t>, 0, </a:t>
            </a:r>
            <a:r>
              <a:rPr lang="en-US" sz="1836" err="1">
                <a:solidFill>
                  <a:srgbClr val="000000"/>
                </a:solidFill>
                <a:latin typeface="Consolas" panose="020B0609020204030204" pitchFamily="49" charset="0"/>
              </a:rPr>
              <a:t>cts.Token</a:t>
            </a:r>
            <a:r>
              <a:rPr lang="en-US" sz="1836">
                <a:solidFill>
                  <a:srgbClr val="000000"/>
                </a:solidFill>
                <a:latin typeface="Consolas" panose="020B0609020204030204" pitchFamily="49" charset="0"/>
              </a:rPr>
              <a:t>);</a:t>
            </a:r>
          </a:p>
          <a:p>
            <a:endParaRPr lang="en-US" sz="1836">
              <a:solidFill>
                <a:srgbClr val="000000"/>
              </a:solidFill>
              <a:latin typeface="Consolas" panose="020B0609020204030204" pitchFamily="49" charset="0"/>
            </a:endParaRPr>
          </a:p>
          <a:p>
            <a:r>
              <a:rPr lang="en-US" sz="1836">
                <a:solidFill>
                  <a:srgbClr val="000000"/>
                </a:solidFill>
                <a:latin typeface="Consolas" panose="020B0609020204030204" pitchFamily="49" charset="0"/>
              </a:rPr>
              <a:t>        </a:t>
            </a:r>
            <a:r>
              <a:rPr lang="en-US" sz="1836">
                <a:solidFill>
                  <a:srgbClr val="2B91AF"/>
                </a:solidFill>
                <a:latin typeface="Consolas" panose="020B0609020204030204" pitchFamily="49" charset="0"/>
              </a:rPr>
              <a:t>Task</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bool</a:t>
            </a:r>
            <a:r>
              <a:rPr lang="en-US" sz="1836">
                <a:solidFill>
                  <a:srgbClr val="000000"/>
                </a:solidFill>
                <a:latin typeface="Consolas" panose="020B0609020204030204" pitchFamily="49" charset="0"/>
              </a:rPr>
              <a:t>&gt; </a:t>
            </a:r>
            <a:r>
              <a:rPr lang="en-US" sz="1836" err="1">
                <a:solidFill>
                  <a:srgbClr val="000000"/>
                </a:solidFill>
                <a:latin typeface="Consolas" panose="020B0609020204030204" pitchFamily="49" charset="0"/>
              </a:rPr>
              <a:t>approvalEvent</a:t>
            </a:r>
            <a:r>
              <a:rPr lang="en-US" sz="1836">
                <a:solidFill>
                  <a:srgbClr val="000000"/>
                </a:solidFill>
                <a:latin typeface="Consolas" panose="020B0609020204030204" pitchFamily="49" charset="0"/>
              </a:rPr>
              <a:t> = </a:t>
            </a:r>
            <a:r>
              <a:rPr lang="en-US" sz="1836" err="1">
                <a:solidFill>
                  <a:srgbClr val="000000"/>
                </a:solidFill>
                <a:latin typeface="Consolas" panose="020B0609020204030204" pitchFamily="49" charset="0"/>
              </a:rPr>
              <a:t>ctx.WaitForExternalEvent</a:t>
            </a:r>
            <a:r>
              <a:rPr lang="en-US" sz="1836">
                <a:solidFill>
                  <a:srgbClr val="000000"/>
                </a:solidFill>
                <a:latin typeface="Consolas" panose="020B0609020204030204" pitchFamily="49" charset="0"/>
              </a:rPr>
              <a:t>&lt;</a:t>
            </a:r>
            <a:r>
              <a:rPr lang="en-US" sz="1836">
                <a:solidFill>
                  <a:srgbClr val="0000FF"/>
                </a:solidFill>
                <a:latin typeface="Consolas" panose="020B0609020204030204" pitchFamily="49" charset="0"/>
              </a:rPr>
              <a:t>bool</a:t>
            </a:r>
            <a:r>
              <a:rPr lang="en-US" sz="1836">
                <a:solidFill>
                  <a:srgbClr val="000000"/>
                </a:solidFill>
                <a:latin typeface="Consolas" panose="020B0609020204030204" pitchFamily="49" charset="0"/>
              </a:rPr>
              <a:t>&gt;(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ApprovalEvent</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if</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approvalEvent</a:t>
            </a:r>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2B91AF"/>
                </a:solidFill>
                <a:latin typeface="Consolas" panose="020B0609020204030204" pitchFamily="49" charset="0"/>
              </a:rPr>
              <a:t>Task</a:t>
            </a:r>
            <a:r>
              <a:rPr lang="en-US" sz="1836" err="1">
                <a:solidFill>
                  <a:srgbClr val="000000"/>
                </a:solidFill>
                <a:latin typeface="Consolas" panose="020B0609020204030204" pitchFamily="49" charset="0"/>
              </a:rPr>
              <a:t>.WhenAny</a:t>
            </a:r>
            <a:r>
              <a:rPr lang="en-US" sz="1836">
                <a:solidFill>
                  <a:srgbClr val="000000"/>
                </a:solidFill>
                <a:latin typeface="Consolas" panose="020B0609020204030204" pitchFamily="49" charset="0"/>
              </a:rPr>
              <a:t>(</a:t>
            </a:r>
            <a:r>
              <a:rPr lang="en-US" sz="1836" err="1">
                <a:solidFill>
                  <a:srgbClr val="000000"/>
                </a:solidFill>
                <a:latin typeface="Consolas" panose="020B0609020204030204" pitchFamily="49" charset="0"/>
              </a:rPr>
              <a:t>approvalEvent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durableTimeout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timeoutCts.Cancel</a:t>
            </a:r>
            <a:r>
              <a:rPr lang="en-US" sz="1836">
                <a:solidFill>
                  <a:srgbClr val="000000"/>
                </a:solidFill>
                <a:latin typeface="Consolas" panose="020B0609020204030204" pitchFamily="49" charset="0"/>
              </a:rPr>
              <a:t>();</a:t>
            </a:r>
          </a:p>
          <a:p>
            <a:r>
              <a:rPr lang="en-US" sz="1836">
                <a:solidFill>
                  <a:srgbClr val="008000"/>
                </a:solidFill>
                <a:latin typeface="Consolas" panose="020B0609020204030204" pitchFamily="49" charset="0"/>
                <a:ea typeface="Yu Gothic" panose="020B0400000000000000" pitchFamily="34" charset="-128"/>
                <a:cs typeface="Consolas" panose="020B0609020204030204" pitchFamily="49" charset="0"/>
              </a:rPr>
              <a:t>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ctx.CallActivityAsync</a:t>
            </a:r>
            <a:r>
              <a:rPr lang="en-US" sz="1836">
                <a:solidFill>
                  <a:srgbClr val="000000"/>
                </a:solidFill>
                <a:latin typeface="Consolas" panose="020B0609020204030204" pitchFamily="49" charset="0"/>
              </a:rPr>
              <a:t>(</a:t>
            </a:r>
            <a:r>
              <a:rPr lang="en-US" sz="1836">
                <a:solidFill>
                  <a:srgbClr val="A31515"/>
                </a:solidFill>
                <a:latin typeface="Consolas" panose="020B0609020204030204" pitchFamily="49" charset="0"/>
              </a:rPr>
              <a:t>"</a:t>
            </a:r>
            <a:r>
              <a:rPr lang="en-US" sz="1836" err="1">
                <a:solidFill>
                  <a:srgbClr val="A31515"/>
                </a:solidFill>
                <a:latin typeface="Consolas" panose="020B0609020204030204" pitchFamily="49" charset="0"/>
              </a:rPr>
              <a:t>HandleApproval</a:t>
            </a:r>
            <a:r>
              <a:rPr lang="en-US" sz="1836">
                <a:solidFill>
                  <a:srgbClr val="A31515"/>
                </a:solidFill>
                <a:latin typeface="Consolas" panose="020B0609020204030204" pitchFamily="49" charset="0"/>
              </a:rPr>
              <a: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approvalEvent.Result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else</a:t>
            </a:r>
            <a:endParaRPr lang="en-US" sz="1836">
              <a:solidFill>
                <a:srgbClr val="000000"/>
              </a:solidFill>
              <a:latin typeface="Consolas" panose="020B0609020204030204" pitchFamily="49" charset="0"/>
            </a:endParaRP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ea typeface="Yu Gothic" panose="020B0400000000000000" pitchFamily="34" charset="-128"/>
                <a:cs typeface="Consolas" panose="020B0609020204030204" pitchFamily="49" charset="0"/>
              </a:rPr>
              <a:t>            </a:t>
            </a:r>
            <a:r>
              <a:rPr lang="en-US" sz="1836">
                <a:solidFill>
                  <a:srgbClr val="0000FF"/>
                </a:solidFill>
                <a:latin typeface="Consolas" panose="020B0609020204030204" pitchFamily="49" charset="0"/>
              </a:rPr>
              <a:t>await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ctx.CallActivityAsync</a:t>
            </a:r>
            <a:r>
              <a:rPr lang="en-US" sz="1836">
                <a:solidFill>
                  <a:srgbClr val="000000"/>
                </a:solidFill>
                <a:latin typeface="Consolas" panose="020B0609020204030204" pitchFamily="49" charset="0"/>
              </a:rPr>
              <a:t>(</a:t>
            </a:r>
            <a:r>
              <a:rPr lang="en-US" sz="1836">
                <a:solidFill>
                  <a:srgbClr val="A31515"/>
                </a:solidFill>
                <a:latin typeface="Consolas" panose="020B0609020204030204" pitchFamily="49" charset="0"/>
              </a:rPr>
              <a:t>"Escalate"</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a:t>
            </a:r>
            <a:endParaRPr lang="en-US" sz="1836"/>
          </a:p>
        </p:txBody>
      </p:sp>
      <p:sp>
        <p:nvSpPr>
          <p:cNvPr id="5" name="Rectangle 4">
            <a:extLst>
              <a:ext uri="{FF2B5EF4-FFF2-40B4-BE49-F238E27FC236}">
                <a16:creationId xmlns:a16="http://schemas.microsoft.com/office/drawing/2014/main" id="{FF87F512-5E44-45A9-8B0A-EA4D8047E9F0}"/>
              </a:ext>
            </a:extLst>
          </p:cNvPr>
          <p:cNvSpPr/>
          <p:nvPr/>
        </p:nvSpPr>
        <p:spPr>
          <a:xfrm>
            <a:off x="3966873" y="2067196"/>
            <a:ext cx="4668360"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6" name="Rectangle 5">
            <a:extLst>
              <a:ext uri="{FF2B5EF4-FFF2-40B4-BE49-F238E27FC236}">
                <a16:creationId xmlns:a16="http://schemas.microsoft.com/office/drawing/2014/main" id="{2B31E891-DFFA-4A82-BEF0-36BA02FA2282}"/>
              </a:ext>
            </a:extLst>
          </p:cNvPr>
          <p:cNvSpPr/>
          <p:nvPr/>
        </p:nvSpPr>
        <p:spPr>
          <a:xfrm>
            <a:off x="4353030" y="2351505"/>
            <a:ext cx="5043830"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47F78865-6214-4C5C-926A-1EA8FDEF3EFE}"/>
              </a:ext>
            </a:extLst>
          </p:cNvPr>
          <p:cNvSpPr/>
          <p:nvPr/>
        </p:nvSpPr>
        <p:spPr>
          <a:xfrm>
            <a:off x="4222368" y="3197407"/>
            <a:ext cx="6449050" cy="284309"/>
          </a:xfrm>
          <a:prstGeom prst="rect">
            <a:avLst/>
          </a:prstGeom>
          <a:noFill/>
          <a:ln w="254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95660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Support</a:t>
            </a:r>
          </a:p>
        </p:txBody>
      </p:sp>
      <p:sp>
        <p:nvSpPr>
          <p:cNvPr id="3" name="Content Placeholder 2"/>
          <p:cNvSpPr>
            <a:spLocks noGrp="1"/>
          </p:cNvSpPr>
          <p:nvPr>
            <p:ph idx="1"/>
          </p:nvPr>
        </p:nvSpPr>
        <p:spPr>
          <a:xfrm>
            <a:off x="274640" y="1212851"/>
            <a:ext cx="11887198" cy="1292662"/>
          </a:xfrm>
        </p:spPr>
        <p:txBody>
          <a:bodyPr/>
          <a:lstStyle/>
          <a:p>
            <a:r>
              <a:rPr lang="en-US"/>
              <a:t>C# is the only officially supported language at this time.</a:t>
            </a:r>
          </a:p>
          <a:p>
            <a:r>
              <a:rPr lang="en-US"/>
              <a:t>JavaScript support is in-progress.</a:t>
            </a:r>
          </a:p>
        </p:txBody>
      </p:sp>
    </p:spTree>
    <p:extLst>
      <p:ext uri="{BB962C8B-B14F-4D97-AF65-F5344CB8AC3E}">
        <p14:creationId xmlns:p14="http://schemas.microsoft.com/office/powerpoint/2010/main" val="235314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D61E-FA86-4D32-A41B-500582FD82F6}"/>
              </a:ext>
            </a:extLst>
          </p:cNvPr>
          <p:cNvSpPr>
            <a:spLocks noGrp="1"/>
          </p:cNvSpPr>
          <p:nvPr>
            <p:ph type="title"/>
          </p:nvPr>
        </p:nvSpPr>
        <p:spPr/>
        <p:txBody>
          <a:bodyPr/>
          <a:lstStyle/>
          <a:p>
            <a:r>
              <a:rPr lang="en-US"/>
              <a:t>Important details/limitations</a:t>
            </a:r>
            <a:br>
              <a:rPr lang="en-US"/>
            </a:br>
            <a:endParaRPr lang="en-US"/>
          </a:p>
        </p:txBody>
      </p:sp>
      <p:sp>
        <p:nvSpPr>
          <p:cNvPr id="3" name="Text Placeholder 2">
            <a:extLst>
              <a:ext uri="{FF2B5EF4-FFF2-40B4-BE49-F238E27FC236}">
                <a16:creationId xmlns:a16="http://schemas.microsoft.com/office/drawing/2014/main" id="{9DC1B4B4-40F1-4DEF-830A-E3F36E7BE64C}"/>
              </a:ext>
            </a:extLst>
          </p:cNvPr>
          <p:cNvSpPr>
            <a:spLocks noGrp="1"/>
          </p:cNvSpPr>
          <p:nvPr>
            <p:ph type="body" sz="quarter" idx="10"/>
          </p:nvPr>
        </p:nvSpPr>
        <p:spPr>
          <a:xfrm>
            <a:off x="274702" y="1211287"/>
            <a:ext cx="11888787" cy="5496889"/>
          </a:xfrm>
        </p:spPr>
        <p:txBody>
          <a:bodyPr/>
          <a:lstStyle/>
          <a:p>
            <a:r>
              <a:rPr lang="en-US"/>
              <a:t>Orchestrator code </a:t>
            </a:r>
            <a:r>
              <a:rPr lang="en-US" b="1"/>
              <a:t>replayed on every rehydration</a:t>
            </a:r>
            <a:r>
              <a:rPr lang="en-US"/>
              <a:t> to restore local state</a:t>
            </a:r>
          </a:p>
          <a:p>
            <a:pPr lvl="1"/>
            <a:r>
              <a:rPr lang="en-US"/>
              <a:t>Functions calls aren’t replayed – the outputs are remembered.</a:t>
            </a:r>
          </a:p>
          <a:p>
            <a:pPr lvl="1"/>
            <a:endParaRPr lang="en-US"/>
          </a:p>
          <a:p>
            <a:r>
              <a:rPr lang="en-US"/>
              <a:t>Orchestrator code must be deterministic</a:t>
            </a:r>
          </a:p>
          <a:p>
            <a:pPr marL="742950" lvl="1" indent="-514350">
              <a:buFont typeface="+mj-lt"/>
              <a:buAutoNum type="arabicPeriod"/>
            </a:pPr>
            <a:r>
              <a:rPr lang="en-US"/>
              <a:t>Don’t write logic which depends on random numbers, </a:t>
            </a:r>
            <a:r>
              <a:rPr lang="en-US" err="1"/>
              <a:t>DateTime.Now</a:t>
            </a:r>
            <a:r>
              <a:rPr lang="en-US"/>
              <a:t>, etc.</a:t>
            </a:r>
          </a:p>
          <a:p>
            <a:pPr marL="742950" lvl="1" indent="-514350">
              <a:buFont typeface="+mj-lt"/>
              <a:buAutoNum type="arabicPeriod"/>
            </a:pPr>
            <a:r>
              <a:rPr lang="en-US"/>
              <a:t>Never do I/O directly in the orchestrator function</a:t>
            </a:r>
          </a:p>
          <a:p>
            <a:pPr marL="742950" lvl="1" indent="-514350">
              <a:buFont typeface="+mj-lt"/>
              <a:buAutoNum type="arabicPeriod"/>
            </a:pPr>
            <a:r>
              <a:rPr lang="en-US"/>
              <a:t>Don’t write infinite loops</a:t>
            </a:r>
          </a:p>
          <a:p>
            <a:pPr marL="742950" lvl="1" indent="-514350">
              <a:buFont typeface="+mj-lt"/>
              <a:buAutoNum type="arabicPeriod"/>
            </a:pPr>
            <a:r>
              <a:rPr lang="en-US"/>
              <a:t>Use the built in workarounds for #1-3</a:t>
            </a:r>
          </a:p>
          <a:p>
            <a:pPr lvl="1"/>
            <a:endParaRPr lang="en-US"/>
          </a:p>
        </p:txBody>
      </p:sp>
    </p:spTree>
    <p:extLst>
      <p:ext uri="{BB962C8B-B14F-4D97-AF65-F5344CB8AC3E}">
        <p14:creationId xmlns:p14="http://schemas.microsoft.com/office/powerpoint/2010/main" val="3228493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a:t>Roadmap And Customer Success</a:t>
            </a:r>
          </a:p>
        </p:txBody>
      </p:sp>
    </p:spTree>
    <p:extLst>
      <p:ext uri="{BB962C8B-B14F-4D97-AF65-F5344CB8AC3E}">
        <p14:creationId xmlns:p14="http://schemas.microsoft.com/office/powerpoint/2010/main" val="305233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82CBC56-5AC8-4CE0-A33D-AAF234FC20CB}"/>
              </a:ext>
            </a:extLst>
          </p:cNvPr>
          <p:cNvSpPr>
            <a:spLocks noGrp="1"/>
          </p:cNvSpPr>
          <p:nvPr>
            <p:ph type="title"/>
          </p:nvPr>
        </p:nvSpPr>
        <p:spPr/>
        <p:txBody>
          <a:bodyPr/>
          <a:lstStyle/>
          <a:p>
            <a:r>
              <a:rPr lang="en-US"/>
              <a:t>Serverless growth</a:t>
            </a:r>
          </a:p>
        </p:txBody>
      </p:sp>
      <p:pic>
        <p:nvPicPr>
          <p:cNvPr id="29" name="Graphic 28">
            <a:extLst>
              <a:ext uri="{FF2B5EF4-FFF2-40B4-BE49-F238E27FC236}">
                <a16:creationId xmlns:a16="http://schemas.microsoft.com/office/drawing/2014/main" id="{7921E11C-A8D1-4993-87D7-FB7961BAD5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0867" y="3958526"/>
            <a:ext cx="629378" cy="598364"/>
          </a:xfrm>
          <a:prstGeom prst="rect">
            <a:avLst/>
          </a:prstGeom>
        </p:spPr>
      </p:pic>
      <p:sp>
        <p:nvSpPr>
          <p:cNvPr id="30" name="Oval 29">
            <a:extLst>
              <a:ext uri="{FF2B5EF4-FFF2-40B4-BE49-F238E27FC236}">
                <a16:creationId xmlns:a16="http://schemas.microsoft.com/office/drawing/2014/main" id="{80EC410D-525C-4192-A317-6467BB18D9E6}"/>
              </a:ext>
            </a:extLst>
          </p:cNvPr>
          <p:cNvSpPr/>
          <p:nvPr/>
        </p:nvSpPr>
        <p:spPr>
          <a:xfrm>
            <a:off x="5075049" y="2861690"/>
            <a:ext cx="1945427" cy="18447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36"/>
          </a:p>
        </p:txBody>
      </p:sp>
      <p:cxnSp>
        <p:nvCxnSpPr>
          <p:cNvPr id="5" name="Straight Arrow Connector 4">
            <a:extLst>
              <a:ext uri="{FF2B5EF4-FFF2-40B4-BE49-F238E27FC236}">
                <a16:creationId xmlns:a16="http://schemas.microsoft.com/office/drawing/2014/main" id="{E1A14151-CAD1-40B0-94DA-0710238636C9}"/>
              </a:ext>
            </a:extLst>
          </p:cNvPr>
          <p:cNvCxnSpPr>
            <a:cxnSpLocks/>
          </p:cNvCxnSpPr>
          <p:nvPr/>
        </p:nvCxnSpPr>
        <p:spPr>
          <a:xfrm flipH="1">
            <a:off x="3610961" y="3790312"/>
            <a:ext cx="108302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CB3BA668-EBF7-434A-BFA3-E28C90606FDD}"/>
              </a:ext>
            </a:extLst>
          </p:cNvPr>
          <p:cNvCxnSpPr>
            <a:cxnSpLocks/>
          </p:cNvCxnSpPr>
          <p:nvPr/>
        </p:nvCxnSpPr>
        <p:spPr>
          <a:xfrm>
            <a:off x="7395561" y="3790312"/>
            <a:ext cx="1108468"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E4429EB6-3768-475A-9359-61715FA87B08}"/>
              </a:ext>
            </a:extLst>
          </p:cNvPr>
          <p:cNvCxnSpPr>
            <a:cxnSpLocks/>
          </p:cNvCxnSpPr>
          <p:nvPr/>
        </p:nvCxnSpPr>
        <p:spPr>
          <a:xfrm>
            <a:off x="6045556" y="4973879"/>
            <a:ext cx="0" cy="722016"/>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9B6FCF4-7B34-4620-A8AD-9B6FF8096121}"/>
              </a:ext>
            </a:extLst>
          </p:cNvPr>
          <p:cNvCxnSpPr>
            <a:cxnSpLocks/>
          </p:cNvCxnSpPr>
          <p:nvPr/>
        </p:nvCxnSpPr>
        <p:spPr>
          <a:xfrm>
            <a:off x="6045556" y="1925379"/>
            <a:ext cx="0" cy="725103"/>
          </a:xfrm>
          <a:prstGeom prst="straightConnector1">
            <a:avLst/>
          </a:prstGeom>
          <a:ln w="28575"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40" name="Content Placeholder 18">
            <a:extLst>
              <a:ext uri="{FF2B5EF4-FFF2-40B4-BE49-F238E27FC236}">
                <a16:creationId xmlns:a16="http://schemas.microsoft.com/office/drawing/2014/main" id="{BD664E36-8F6D-489A-8DB4-138A9CF88F0D}"/>
              </a:ext>
            </a:extLst>
          </p:cNvPr>
          <p:cNvSpPr txBox="1">
            <a:spLocks/>
          </p:cNvSpPr>
          <p:nvPr/>
        </p:nvSpPr>
        <p:spPr>
          <a:xfrm>
            <a:off x="1184083" y="3306034"/>
            <a:ext cx="2492906" cy="996009"/>
          </a:xfrm>
          <a:prstGeom prst="rect">
            <a:avLst/>
          </a:prstGeom>
        </p:spPr>
        <p:txBody>
          <a:bodyPr vert="horz" wrap="square" lIns="149217" tIns="93260" rIns="149217" bIns="93260" rtlCol="0">
            <a:normAutofit fontScale="775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598"/>
              <a:t>Triggers</a:t>
            </a:r>
          </a:p>
          <a:p>
            <a:pPr marL="0" indent="0" algn="ctr">
              <a:buNone/>
            </a:pPr>
            <a:r>
              <a:rPr lang="en-US" sz="2346"/>
              <a:t>Native, 1</a:t>
            </a:r>
            <a:r>
              <a:rPr lang="en-US" sz="2346" baseline="30000"/>
              <a:t>st</a:t>
            </a:r>
            <a:r>
              <a:rPr lang="en-US" sz="2346"/>
              <a:t> party, 3</a:t>
            </a:r>
            <a:r>
              <a:rPr lang="en-US" sz="2346" baseline="30000"/>
              <a:t>rd</a:t>
            </a:r>
            <a:r>
              <a:rPr lang="en-US" sz="2346"/>
              <a:t> party, custom</a:t>
            </a:r>
          </a:p>
        </p:txBody>
      </p:sp>
      <p:sp>
        <p:nvSpPr>
          <p:cNvPr id="42" name="Content Placeholder 18">
            <a:extLst>
              <a:ext uri="{FF2B5EF4-FFF2-40B4-BE49-F238E27FC236}">
                <a16:creationId xmlns:a16="http://schemas.microsoft.com/office/drawing/2014/main" id="{863F9928-9DDD-4CC1-8FAE-52439A81C80B}"/>
              </a:ext>
            </a:extLst>
          </p:cNvPr>
          <p:cNvSpPr txBox="1">
            <a:spLocks/>
          </p:cNvSpPr>
          <p:nvPr/>
        </p:nvSpPr>
        <p:spPr>
          <a:xfrm>
            <a:off x="8426987" y="3306034"/>
            <a:ext cx="2296088" cy="996009"/>
          </a:xfrm>
          <a:prstGeom prst="rect">
            <a:avLst/>
          </a:prstGeom>
        </p:spPr>
        <p:txBody>
          <a:bodyPr vert="horz" wrap="square" lIns="149217" tIns="93260" rIns="149217" bIns="93260" rtlCol="0">
            <a:normAutofit fontScale="775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598"/>
              <a:t>Connectivity</a:t>
            </a:r>
          </a:p>
          <a:p>
            <a:pPr marL="0" indent="0" algn="ctr">
              <a:buNone/>
            </a:pPr>
            <a:r>
              <a:rPr lang="en-US" sz="2346"/>
              <a:t>Bindings + Connectors</a:t>
            </a:r>
          </a:p>
        </p:txBody>
      </p:sp>
      <p:sp>
        <p:nvSpPr>
          <p:cNvPr id="43" name="Content Placeholder 18">
            <a:extLst>
              <a:ext uri="{FF2B5EF4-FFF2-40B4-BE49-F238E27FC236}">
                <a16:creationId xmlns:a16="http://schemas.microsoft.com/office/drawing/2014/main" id="{CDABF70D-E06A-48B1-A18E-37815CC55DEB}"/>
              </a:ext>
            </a:extLst>
          </p:cNvPr>
          <p:cNvSpPr txBox="1">
            <a:spLocks/>
          </p:cNvSpPr>
          <p:nvPr/>
        </p:nvSpPr>
        <p:spPr>
          <a:xfrm>
            <a:off x="4976079" y="5695895"/>
            <a:ext cx="2242063" cy="965518"/>
          </a:xfrm>
          <a:prstGeom prst="rect">
            <a:avLst/>
          </a:prstGeom>
        </p:spPr>
        <p:txBody>
          <a:bodyPr vert="horz" wrap="square" lIns="149217" tIns="93260" rIns="149217" bIns="93260" rtlCol="0">
            <a:normAutofit fontScale="775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598"/>
              <a:t>Tooling</a:t>
            </a:r>
          </a:p>
          <a:p>
            <a:pPr marL="0" indent="0" algn="ctr">
              <a:buNone/>
            </a:pPr>
            <a:r>
              <a:rPr lang="en-US" sz="2346"/>
              <a:t>VS, VS Code, CLI, MacOS / Linux</a:t>
            </a:r>
          </a:p>
        </p:txBody>
      </p:sp>
      <p:sp>
        <p:nvSpPr>
          <p:cNvPr id="44" name="Content Placeholder 18">
            <a:extLst>
              <a:ext uri="{FF2B5EF4-FFF2-40B4-BE49-F238E27FC236}">
                <a16:creationId xmlns:a16="http://schemas.microsoft.com/office/drawing/2014/main" id="{79615BEE-C779-406E-810F-6C90D6A74E3E}"/>
              </a:ext>
            </a:extLst>
          </p:cNvPr>
          <p:cNvSpPr txBox="1">
            <a:spLocks/>
          </p:cNvSpPr>
          <p:nvPr/>
        </p:nvSpPr>
        <p:spPr>
          <a:xfrm>
            <a:off x="4970187" y="821308"/>
            <a:ext cx="2253846" cy="1021005"/>
          </a:xfrm>
          <a:prstGeom prst="rect">
            <a:avLst/>
          </a:prstGeom>
        </p:spPr>
        <p:txBody>
          <a:bodyPr vert="horz" wrap="square" lIns="149217" tIns="93260" rIns="149217" bIns="93260" rtlCol="0">
            <a:normAutofit fontScale="70000" lnSpcReduction="20000"/>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US" sz="3978"/>
              <a:t>Frameworks </a:t>
            </a:r>
          </a:p>
          <a:p>
            <a:pPr marL="0" indent="0" algn="ctr">
              <a:buNone/>
            </a:pPr>
            <a:r>
              <a:rPr lang="en-US" sz="2652"/>
              <a:t>.NET, Node,</a:t>
            </a:r>
          </a:p>
          <a:p>
            <a:pPr marL="0" indent="0" algn="ctr">
              <a:buNone/>
            </a:pPr>
            <a:r>
              <a:rPr lang="en-US" sz="2652"/>
              <a:t>Python, PHP</a:t>
            </a:r>
          </a:p>
        </p:txBody>
      </p:sp>
      <p:pic>
        <p:nvPicPr>
          <p:cNvPr id="45" name="Picture 44">
            <a:extLst>
              <a:ext uri="{FF2B5EF4-FFF2-40B4-BE49-F238E27FC236}">
                <a16:creationId xmlns:a16="http://schemas.microsoft.com/office/drawing/2014/main" id="{7E5262F3-8FD3-4098-981E-43F26A08F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0230" y="3272492"/>
            <a:ext cx="622921" cy="622921"/>
          </a:xfrm>
          <a:prstGeom prst="rect">
            <a:avLst/>
          </a:prstGeom>
        </p:spPr>
      </p:pic>
      <p:sp>
        <p:nvSpPr>
          <p:cNvPr id="46" name="Oval 45">
            <a:extLst>
              <a:ext uri="{FF2B5EF4-FFF2-40B4-BE49-F238E27FC236}">
                <a16:creationId xmlns:a16="http://schemas.microsoft.com/office/drawing/2014/main" id="{5C423593-A1DE-433B-A7D2-99C464381989}"/>
              </a:ext>
            </a:extLst>
          </p:cNvPr>
          <p:cNvSpPr/>
          <p:nvPr/>
        </p:nvSpPr>
        <p:spPr>
          <a:xfrm>
            <a:off x="4916973" y="2687502"/>
            <a:ext cx="2258937" cy="217441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36"/>
          </a:p>
        </p:txBody>
      </p:sp>
      <p:pic>
        <p:nvPicPr>
          <p:cNvPr id="21" name="Picture 20">
            <a:extLst>
              <a:ext uri="{FF2B5EF4-FFF2-40B4-BE49-F238E27FC236}">
                <a16:creationId xmlns:a16="http://schemas.microsoft.com/office/drawing/2014/main" id="{500B471B-F77B-432C-9D76-5C95831217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5911" y="3347443"/>
            <a:ext cx="869708" cy="456596"/>
          </a:xfrm>
          <a:prstGeom prst="rect">
            <a:avLst/>
          </a:prstGeom>
        </p:spPr>
      </p:pic>
    </p:spTree>
    <p:extLst>
      <p:ext uri="{BB962C8B-B14F-4D97-AF65-F5344CB8AC3E}">
        <p14:creationId xmlns:p14="http://schemas.microsoft.com/office/powerpoint/2010/main" val="120062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296897"/>
            <a:ext cx="11889564" cy="917575"/>
          </a:xfrm>
        </p:spPr>
        <p:txBody>
          <a:bodyPr/>
          <a:lstStyle/>
          <a:p>
            <a:r>
              <a:rPr lang="en-US"/>
              <a:t>Functions Roadmap</a:t>
            </a:r>
          </a:p>
        </p:txBody>
      </p:sp>
      <p:sp>
        <p:nvSpPr>
          <p:cNvPr id="2" name="Rectangle 1"/>
          <p:cNvSpPr/>
          <p:nvPr/>
        </p:nvSpPr>
        <p:spPr>
          <a:xfrm>
            <a:off x="6218237" y="1777667"/>
            <a:ext cx="6126413" cy="4374910"/>
          </a:xfrm>
          <a:prstGeom prst="rect">
            <a:avLst/>
          </a:prstGeom>
          <a:solidFill>
            <a:schemeClr val="bg1"/>
          </a:solidFill>
        </p:spPr>
        <p:txBody>
          <a:bodyPr wrap="square" lIns="182854" tIns="146283" rIns="182854" bIns="146283" rtlCol="0">
            <a:no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tab pos="895639" algn="l"/>
              </a:tabLst>
              <a:defRPr/>
            </a:pPr>
            <a:r>
              <a:rPr kumimoji="0" lang="en-US" sz="28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Light"/>
                <a:ea typeface="+mn-ea"/>
                <a:cs typeface="Segoe UI" panose="020B0502040204020203" pitchFamily="34" charset="0"/>
              </a:rPr>
              <a:t>Planned in H2</a:t>
            </a:r>
          </a:p>
          <a:p>
            <a:pPr marL="0" marR="0" lvl="0" indent="0" algn="l" defTabSz="932742" rtl="0" eaLnBrk="1" fontAlgn="auto" latinLnBrk="0" hangingPunct="1">
              <a:lnSpc>
                <a:spcPct val="90000"/>
              </a:lnSpc>
              <a:spcBef>
                <a:spcPct val="20000"/>
              </a:spcBef>
              <a:spcAft>
                <a:spcPts val="0"/>
              </a:spcAft>
              <a:buClrTx/>
              <a:buSzPct val="90000"/>
              <a:buFontTx/>
              <a:buNone/>
              <a:tabLst>
                <a:tab pos="895639" algn="l"/>
              </a:tabLst>
              <a:defRPr/>
            </a:pPr>
            <a:endParaRPr kumimoji="0" lang="en-US" sz="28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Light"/>
              <a:ea typeface="+mn-ea"/>
              <a:cs typeface="Segoe UI" panose="020B0502040204020203" pitchFamily="34" charset="0"/>
            </a:endParaRP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Scalability improvements</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Enhanced monitoring </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Python support (preview)</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Cold start improvements</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Functions Portal on Mooncake and Fairfax</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Proxies support on v2</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Dynamic Functions on Linux (preview)</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Durable Functions GA</a:t>
            </a:r>
          </a:p>
          <a:p>
            <a:pPr marL="0" marR="0" lvl="0" indent="0" algn="l" defTabSz="913637" rtl="0" eaLnBrk="1" fontAlgn="auto" latinLnBrk="0" hangingPunct="1">
              <a:lnSpc>
                <a:spcPct val="110000"/>
              </a:lnSpc>
              <a:spcBef>
                <a:spcPts val="0"/>
              </a:spcBef>
              <a:spcAft>
                <a:spcPts val="0"/>
              </a:spcAft>
              <a:buClrTx/>
              <a:buSzTx/>
              <a:buFontTx/>
              <a:buNone/>
              <a:tabLst>
                <a:tab pos="895639" algn="l"/>
              </a:tabLst>
              <a:defRPr/>
            </a:pPr>
            <a:endParaRPr kumimoji="0" lang="en-US" sz="2000" b="0" i="0" u="none" strike="noStrike" kern="1200" cap="none" spc="0" normalizeH="0" baseline="0" noProof="0">
              <a:ln>
                <a:noFill/>
              </a:ln>
              <a:solidFill>
                <a:srgbClr val="353535"/>
              </a:solidFill>
              <a:effectLst/>
              <a:uLnTx/>
              <a:uFillTx/>
              <a:latin typeface="Segoe UI Light"/>
              <a:ea typeface="+mn-ea"/>
              <a:cs typeface="+mn-cs"/>
            </a:endParaRPr>
          </a:p>
        </p:txBody>
      </p:sp>
      <p:sp>
        <p:nvSpPr>
          <p:cNvPr id="3" name="Rectangle 2"/>
          <p:cNvSpPr/>
          <p:nvPr/>
        </p:nvSpPr>
        <p:spPr>
          <a:xfrm>
            <a:off x="640458" y="1777667"/>
            <a:ext cx="5212086" cy="4374910"/>
          </a:xfrm>
          <a:prstGeom prst="rect">
            <a:avLst/>
          </a:prstGeom>
          <a:solidFill>
            <a:schemeClr val="bg1"/>
          </a:solidFill>
        </p:spPr>
        <p:txBody>
          <a:bodyPr wrap="square" lIns="182854" tIns="146283" rIns="182854" bIns="146283" rtlCol="0">
            <a:no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Light"/>
                <a:ea typeface="+mn-ea"/>
                <a:cs typeface="Segoe UI" panose="020B0502040204020203" pitchFamily="34" charset="0"/>
              </a:rPr>
              <a:t>Shipped in H1</a:t>
            </a:r>
          </a:p>
          <a:p>
            <a:pPr marL="0" marR="0" lvl="0" indent="0" algn="l" defTabSz="932742" rtl="0" eaLnBrk="1" fontAlgn="auto" latinLnBrk="0" hangingPunct="1">
              <a:lnSpc>
                <a:spcPct val="90000"/>
              </a:lnSpc>
              <a:spcBef>
                <a:spcPct val="20000"/>
              </a:spcBef>
              <a:spcAft>
                <a:spcPts val="0"/>
              </a:spcAft>
              <a:buClrTx/>
              <a:buSzPct val="90000"/>
              <a:buFontTx/>
              <a:buNone/>
              <a:tabLst/>
              <a:defRPr/>
            </a:pPr>
            <a:endParaRPr kumimoji="0" lang="en-US" sz="28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Light"/>
              <a:ea typeface="+mn-ea"/>
              <a:cs typeface="Segoe UI" panose="020B0502040204020203" pitchFamily="34" charset="0"/>
            </a:endParaRP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Support for .NET core</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App Insights integration </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Java on Functions (Preview) </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VS Code tooling </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Functions Proxies GA</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Functions on Linux (preview)</a:t>
            </a:r>
          </a:p>
          <a:p>
            <a:pPr marL="342900" marR="0" lvl="0" indent="-342900" algn="l" defTabSz="913637" rtl="0" eaLnBrk="1" fontAlgn="auto" latinLnBrk="0" hangingPunct="1">
              <a:lnSpc>
                <a:spcPct val="110000"/>
              </a:lnSpc>
              <a:spcBef>
                <a:spcPts val="0"/>
              </a:spcBef>
              <a:spcAft>
                <a:spcPts val="0"/>
              </a:spcAft>
              <a:buClrTx/>
              <a:buSzTx/>
              <a:buFont typeface="Wingdings" panose="05000000000000000000" pitchFamily="2" charset="2"/>
              <a:buChar char="§"/>
              <a:tabLst>
                <a:tab pos="895639" algn="l"/>
              </a:tabLst>
              <a:defRPr/>
            </a:pPr>
            <a:r>
              <a:rPr kumimoji="0" lang="en-US" sz="2000" b="0" i="0" u="none" strike="noStrike" kern="1200" cap="none" spc="0" normalizeH="0" baseline="0" noProof="0">
                <a:ln>
                  <a:noFill/>
                </a:ln>
                <a:solidFill>
                  <a:srgbClr val="353535"/>
                </a:solidFill>
                <a:effectLst/>
                <a:uLnTx/>
                <a:uFillTx/>
                <a:latin typeface="Segoe UI Light"/>
                <a:ea typeface="+mn-ea"/>
                <a:cs typeface="+mn-cs"/>
              </a:rPr>
              <a:t>VS support for Functions v2</a:t>
            </a:r>
          </a:p>
        </p:txBody>
      </p:sp>
    </p:spTree>
    <p:extLst>
      <p:ext uri="{BB962C8B-B14F-4D97-AF65-F5344CB8AC3E}">
        <p14:creationId xmlns:p14="http://schemas.microsoft.com/office/powerpoint/2010/main" val="3416918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5511-E6E4-4D89-8605-DF5CF91E42E1}"/>
              </a:ext>
            </a:extLst>
          </p:cNvPr>
          <p:cNvSpPr>
            <a:spLocks noGrp="1"/>
          </p:cNvSpPr>
          <p:nvPr>
            <p:ph type="title"/>
          </p:nvPr>
        </p:nvSpPr>
        <p:spPr/>
        <p:txBody>
          <a:bodyPr/>
          <a:lstStyle/>
          <a:p>
            <a:r>
              <a:rPr lang="en-US"/>
              <a:t>Top Customers List</a:t>
            </a:r>
          </a:p>
        </p:txBody>
      </p:sp>
      <p:sp>
        <p:nvSpPr>
          <p:cNvPr id="3" name="Text Placeholder 2">
            <a:extLst>
              <a:ext uri="{FF2B5EF4-FFF2-40B4-BE49-F238E27FC236}">
                <a16:creationId xmlns:a16="http://schemas.microsoft.com/office/drawing/2014/main" id="{C9DCB2CE-38B8-4939-886E-5FDF7831BA6A}"/>
              </a:ext>
            </a:extLst>
          </p:cNvPr>
          <p:cNvSpPr>
            <a:spLocks noGrp="1"/>
          </p:cNvSpPr>
          <p:nvPr>
            <p:ph type="body" sz="quarter" idx="10"/>
          </p:nvPr>
        </p:nvSpPr>
        <p:spPr>
          <a:xfrm>
            <a:off x="274702" y="1211287"/>
            <a:ext cx="11888787" cy="1292662"/>
          </a:xfrm>
        </p:spPr>
        <p:txBody>
          <a:bodyPr/>
          <a:lstStyle/>
          <a:p>
            <a:endParaRPr lang="en-US"/>
          </a:p>
          <a:p>
            <a:pPr marL="0" indent="0">
              <a:buNone/>
            </a:pPr>
            <a:endParaRPr lang="en-US"/>
          </a:p>
        </p:txBody>
      </p:sp>
      <p:pic>
        <p:nvPicPr>
          <p:cNvPr id="4" name="Picture 3">
            <a:extLst>
              <a:ext uri="{FF2B5EF4-FFF2-40B4-BE49-F238E27FC236}">
                <a16:creationId xmlns:a16="http://schemas.microsoft.com/office/drawing/2014/main" id="{F311E820-E2E9-43DE-8758-B1ADAD848691}"/>
              </a:ext>
            </a:extLst>
          </p:cNvPr>
          <p:cNvPicPr>
            <a:picLocks noChangeAspect="1"/>
          </p:cNvPicPr>
          <p:nvPr/>
        </p:nvPicPr>
        <p:blipFill>
          <a:blip r:embed="rId3"/>
          <a:stretch>
            <a:fillRect/>
          </a:stretch>
        </p:blipFill>
        <p:spPr>
          <a:xfrm>
            <a:off x="833535" y="1308934"/>
            <a:ext cx="9867445" cy="5547189"/>
          </a:xfrm>
          <a:prstGeom prst="rect">
            <a:avLst/>
          </a:prstGeom>
        </p:spPr>
      </p:pic>
    </p:spTree>
    <p:extLst>
      <p:ext uri="{BB962C8B-B14F-4D97-AF65-F5344CB8AC3E}">
        <p14:creationId xmlns:p14="http://schemas.microsoft.com/office/powerpoint/2010/main" val="2453394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0912-28F1-42A1-A7CE-7869D95F3A1D}"/>
              </a:ext>
            </a:extLst>
          </p:cNvPr>
          <p:cNvSpPr>
            <a:spLocks noGrp="1"/>
          </p:cNvSpPr>
          <p:nvPr>
            <p:ph type="title"/>
          </p:nvPr>
        </p:nvSpPr>
        <p:spPr/>
        <p:txBody>
          <a:bodyPr/>
          <a:lstStyle/>
          <a:p>
            <a:r>
              <a:rPr lang="en-US"/>
              <a:t>Customer Reference Architectures</a:t>
            </a:r>
          </a:p>
        </p:txBody>
      </p:sp>
      <p:sp>
        <p:nvSpPr>
          <p:cNvPr id="3" name="Text Placeholder 2">
            <a:extLst>
              <a:ext uri="{FF2B5EF4-FFF2-40B4-BE49-F238E27FC236}">
                <a16:creationId xmlns:a16="http://schemas.microsoft.com/office/drawing/2014/main" id="{2F1C00FC-B2BA-423A-AFC4-AD61461A6BCB}"/>
              </a:ext>
            </a:extLst>
          </p:cNvPr>
          <p:cNvSpPr>
            <a:spLocks noGrp="1"/>
          </p:cNvSpPr>
          <p:nvPr>
            <p:ph type="body" sz="quarter" idx="10"/>
          </p:nvPr>
        </p:nvSpPr>
        <p:spPr>
          <a:xfrm>
            <a:off x="274702" y="1211287"/>
            <a:ext cx="11888787" cy="4191917"/>
          </a:xfrm>
        </p:spPr>
        <p:txBody>
          <a:bodyPr/>
          <a:lstStyle/>
          <a:p>
            <a:pPr marL="0" indent="0">
              <a:buNone/>
            </a:pPr>
            <a:endParaRPr lang="en-US" sz="4000" b="1" u="sng">
              <a:hlinkClick r:id="rId3" tooltip="https://microsoft.github.io/techcasestudies/#technology=Azure%20Functions&amp;sortBy=featured"/>
            </a:endParaRPr>
          </a:p>
          <a:p>
            <a:pPr marL="0" indent="0">
              <a:buNone/>
            </a:pPr>
            <a:r>
              <a:rPr lang="en-US" sz="4000" b="1" u="sng">
                <a:hlinkClick r:id="rId3" tooltip="https://microsoft.github.io/techcasestudies/#technology=Azure%20Functions&amp;sortBy=featured"/>
              </a:rPr>
              <a:t>Example Business Use Cases for Functions</a:t>
            </a:r>
            <a:endParaRPr lang="en-US" sz="4000" b="1" u="sng">
              <a:hlinkClick r:id="rId4" tooltip="https://microsoft.github.io/techcasestudies/#technology=Azure%20Functions&amp;sortBy=featured"/>
            </a:endParaRPr>
          </a:p>
          <a:p>
            <a:endParaRPr lang="en-US" sz="4000">
              <a:hlinkClick r:id="rId4" tooltip="https://microsoft.github.io/techcasestudies/#technology=Azure%20Functions&amp;sortBy=featured"/>
            </a:endParaRPr>
          </a:p>
          <a:p>
            <a:pPr marL="0" indent="0">
              <a:buNone/>
            </a:pPr>
            <a:r>
              <a:rPr lang="en-US" sz="4000" b="1" u="sng">
                <a:hlinkClick r:id="rId4" tooltip="https://microsoft.github.io/techcasestudies/#technology=Azure%20Functions&amp;sortBy=featured"/>
              </a:rPr>
              <a:t>Reference Architectures</a:t>
            </a:r>
          </a:p>
          <a:p>
            <a:endParaRPr lang="en-US" sz="2800">
              <a:hlinkClick r:id="rId5"/>
            </a:endParaRPr>
          </a:p>
          <a:p>
            <a:pPr marL="0" indent="0">
              <a:buNone/>
            </a:pPr>
            <a:endParaRPr lang="en-US" sz="2800"/>
          </a:p>
          <a:p>
            <a:endParaRPr lang="en-US" sz="2800"/>
          </a:p>
        </p:txBody>
      </p:sp>
    </p:spTree>
    <p:extLst>
      <p:ext uri="{BB962C8B-B14F-4D97-AF65-F5344CB8AC3E}">
        <p14:creationId xmlns:p14="http://schemas.microsoft.com/office/powerpoint/2010/main" val="2405237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305358" y="1582600"/>
            <a:ext cx="8637138" cy="478835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5992" y="2399490"/>
            <a:ext cx="2793757" cy="2011027"/>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437278" y="5127729"/>
            <a:ext cx="8449119" cy="11373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66574" y="1582600"/>
            <a:ext cx="2639049" cy="478835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274242" rIns="182802" bIns="146241" numCol="1" spcCol="0" rtlCol="0" fromWordArt="0" anchor="t" anchorCtr="0" forceAA="0" compatLnSpc="1">
              <a:prstTxWarp prst="textNoShape">
                <a:avLst/>
              </a:prstTxWarp>
              <a:noAutofit/>
            </a:bodyPr>
            <a:lstStyle/>
            <a:p>
              <a:pPr marL="0" marR="0" lvl="0" indent="0" algn="ctr" defTabSz="931946"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727" tIns="146241" rIns="182802" bIns="146241"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425055" y="2399490"/>
            <a:ext cx="2793757" cy="2011027"/>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9126930" y="2399490"/>
            <a:ext cx="2793757" cy="2011027"/>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1" tIns="149196" rIns="186494" bIns="149196" numCol="1" spcCol="0" rtlCol="0" fromWordArt="0" anchor="ctr" anchorCtr="0" forceAA="0" compatLnSpc="1">
              <a:prstTxWarp prst="textNoShape">
                <a:avLst/>
              </a:prstTxWarp>
              <a:noAutofit/>
            </a:bodyPr>
            <a:lstStyle/>
            <a:p>
              <a:pPr marL="0" marR="0" lvl="0" indent="0" algn="l" defTabSz="95085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401" tIns="45700" rIns="91401" bIns="45700" numCol="1" anchor="t" anchorCtr="0" compatLnSpc="1">
                <a:prstTxWarp prst="textNoShape">
                  <a:avLst/>
                </a:prstTxWarp>
              </a:bodyPr>
              <a:lstStyle/>
              <a:p>
                <a:pPr marL="0" marR="0" lvl="0" indent="0" algn="l" defTabSz="9321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404839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0912-28F1-42A1-A7CE-7869D95F3A1D}"/>
              </a:ext>
            </a:extLst>
          </p:cNvPr>
          <p:cNvSpPr>
            <a:spLocks noGrp="1"/>
          </p:cNvSpPr>
          <p:nvPr>
            <p:ph type="title"/>
          </p:nvPr>
        </p:nvSpPr>
        <p:spPr/>
        <p:txBody>
          <a:bodyPr/>
          <a:lstStyle/>
          <a:p>
            <a:r>
              <a:rPr lang="en-US"/>
              <a:t>Tools to Learn More</a:t>
            </a:r>
          </a:p>
        </p:txBody>
      </p:sp>
      <p:sp>
        <p:nvSpPr>
          <p:cNvPr id="3" name="Text Placeholder 2">
            <a:extLst>
              <a:ext uri="{FF2B5EF4-FFF2-40B4-BE49-F238E27FC236}">
                <a16:creationId xmlns:a16="http://schemas.microsoft.com/office/drawing/2014/main" id="{2F1C00FC-B2BA-423A-AFC4-AD61461A6BCB}"/>
              </a:ext>
            </a:extLst>
          </p:cNvPr>
          <p:cNvSpPr>
            <a:spLocks noGrp="1"/>
          </p:cNvSpPr>
          <p:nvPr>
            <p:ph type="body" sz="quarter" idx="10"/>
          </p:nvPr>
        </p:nvSpPr>
        <p:spPr>
          <a:xfrm>
            <a:off x="274702" y="1211287"/>
            <a:ext cx="11888787" cy="2468368"/>
          </a:xfrm>
        </p:spPr>
        <p:txBody>
          <a:bodyPr/>
          <a:lstStyle/>
          <a:p>
            <a:pPr marL="0" indent="0">
              <a:buNone/>
            </a:pPr>
            <a:r>
              <a:rPr lang="en-US" sz="2800">
                <a:hlinkClick r:id="rId3"/>
              </a:rPr>
              <a:t>Serverless Workshop</a:t>
            </a:r>
          </a:p>
          <a:p>
            <a:endParaRPr lang="en-US" sz="2800">
              <a:hlinkClick r:id="rId3"/>
            </a:endParaRPr>
          </a:p>
          <a:p>
            <a:pPr marL="0" indent="0">
              <a:buNone/>
            </a:pPr>
            <a:r>
              <a:rPr lang="en-US" sz="2800" u="sng">
                <a:hlinkClick r:id="rId4"/>
              </a:rPr>
              <a:t>Another Serverless Workshop</a:t>
            </a:r>
            <a:endParaRPr lang="en-US" sz="2800" u="sng"/>
          </a:p>
          <a:p>
            <a:pPr marL="0" indent="0">
              <a:buNone/>
            </a:pPr>
            <a:endParaRPr lang="en-US" sz="2800" u="sng"/>
          </a:p>
          <a:p>
            <a:pPr marL="0" indent="0">
              <a:buNone/>
            </a:pPr>
            <a:r>
              <a:rPr lang="en-US" sz="2800" u="sng">
                <a:hlinkClick r:id="rId5"/>
              </a:rPr>
              <a:t>Hands On Lab</a:t>
            </a:r>
            <a:endParaRPr lang="en-US" sz="2800" u="sng"/>
          </a:p>
        </p:txBody>
      </p:sp>
    </p:spTree>
    <p:extLst>
      <p:ext uri="{BB962C8B-B14F-4D97-AF65-F5344CB8AC3E}">
        <p14:creationId xmlns:p14="http://schemas.microsoft.com/office/powerpoint/2010/main" val="3553249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 is an Open Source project	</a:t>
            </a:r>
          </a:p>
        </p:txBody>
      </p:sp>
      <p:sp>
        <p:nvSpPr>
          <p:cNvPr id="3" name="Text Placeholder 2"/>
          <p:cNvSpPr>
            <a:spLocks noGrp="1"/>
          </p:cNvSpPr>
          <p:nvPr>
            <p:ph type="body" sz="quarter" idx="10"/>
          </p:nvPr>
        </p:nvSpPr>
        <p:spPr>
          <a:xfrm>
            <a:off x="274638" y="1212850"/>
            <a:ext cx="11887200" cy="5355312"/>
          </a:xfrm>
        </p:spPr>
        <p:txBody>
          <a:bodyPr/>
          <a:lstStyle/>
          <a:p>
            <a:endParaRPr lang="en-US">
              <a:hlinkClick r:id="rId3"/>
            </a:endParaRPr>
          </a:p>
          <a:p>
            <a:r>
              <a:rPr lang="en-US">
                <a:hlinkClick r:id="rId3"/>
              </a:rPr>
              <a:t>https://github.com/Azure/Azure-Functions</a:t>
            </a:r>
            <a:endParaRPr lang="en-US"/>
          </a:p>
          <a:p>
            <a:endParaRPr lang="en-US"/>
          </a:p>
          <a:p>
            <a:pPr marL="342900" indent="-342900">
              <a:buFont typeface="Arial" panose="020B0604020202020204" pitchFamily="34" charset="0"/>
              <a:buChar char="•"/>
            </a:pPr>
            <a:r>
              <a:rPr lang="en-US" sz="2400">
                <a:hlinkClick r:id="rId4"/>
              </a:rPr>
              <a:t>Azure Functions Host</a:t>
            </a:r>
            <a:r>
              <a:rPr lang="en-US" sz="2400"/>
              <a:t> - </a:t>
            </a:r>
            <a:r>
              <a:rPr lang="en-US" sz="2400">
                <a:solidFill>
                  <a:schemeClr val="tx1"/>
                </a:solidFill>
              </a:rPr>
              <a:t>the Azure Functions runtime</a:t>
            </a:r>
          </a:p>
          <a:p>
            <a:pPr marL="342900" indent="-342900">
              <a:buFont typeface="Arial" panose="020B0604020202020204" pitchFamily="34" charset="0"/>
              <a:buChar char="•"/>
            </a:pPr>
            <a:r>
              <a:rPr lang="en-US" sz="2400">
                <a:hlinkClick r:id="rId5"/>
              </a:rPr>
              <a:t>Azure </a:t>
            </a:r>
            <a:r>
              <a:rPr lang="en-US" sz="2400" err="1">
                <a:hlinkClick r:id="rId5"/>
              </a:rPr>
              <a:t>WebJobs</a:t>
            </a:r>
            <a:r>
              <a:rPr lang="en-US" sz="2400">
                <a:hlinkClick r:id="rId5"/>
              </a:rPr>
              <a:t> SDK</a:t>
            </a:r>
            <a:r>
              <a:rPr lang="en-US" sz="2400"/>
              <a:t> - </a:t>
            </a:r>
            <a:r>
              <a:rPr lang="en-US" sz="2400">
                <a:solidFill>
                  <a:schemeClr val="tx1"/>
                </a:solidFill>
              </a:rPr>
              <a:t>the "core" of the Azure Functions runtime and many bindings</a:t>
            </a:r>
          </a:p>
          <a:p>
            <a:pPr marL="342900" indent="-342900">
              <a:buFont typeface="Arial" panose="020B0604020202020204" pitchFamily="34" charset="0"/>
              <a:buChar char="•"/>
            </a:pPr>
            <a:r>
              <a:rPr lang="en-US" sz="2400">
                <a:hlinkClick r:id="rId6"/>
              </a:rPr>
              <a:t>Azure </a:t>
            </a:r>
            <a:r>
              <a:rPr lang="en-US" sz="2400" err="1">
                <a:hlinkClick r:id="rId6"/>
              </a:rPr>
              <a:t>WebJobs</a:t>
            </a:r>
            <a:r>
              <a:rPr lang="en-US" sz="2400">
                <a:hlinkClick r:id="rId6"/>
              </a:rPr>
              <a:t> SDK extensions</a:t>
            </a:r>
            <a:r>
              <a:rPr lang="en-US" sz="2400"/>
              <a:t> - </a:t>
            </a:r>
            <a:r>
              <a:rPr lang="en-US" sz="2400">
                <a:solidFill>
                  <a:schemeClr val="tx1"/>
                </a:solidFill>
              </a:rPr>
              <a:t>the repositories of many bindings</a:t>
            </a:r>
          </a:p>
          <a:p>
            <a:pPr marL="342900" indent="-342900">
              <a:buFont typeface="Arial" panose="020B0604020202020204" pitchFamily="34" charset="0"/>
              <a:buChar char="•"/>
            </a:pPr>
            <a:r>
              <a:rPr lang="en-US" sz="2400">
                <a:hlinkClick r:id="rId7"/>
              </a:rPr>
              <a:t>Azure Functions Core Tools</a:t>
            </a:r>
            <a:r>
              <a:rPr lang="en-US" sz="2400"/>
              <a:t> - </a:t>
            </a:r>
            <a:r>
              <a:rPr lang="en-US" sz="2400">
                <a:solidFill>
                  <a:schemeClr val="tx1"/>
                </a:solidFill>
              </a:rPr>
              <a:t>the command line tool for Azure Functions</a:t>
            </a:r>
          </a:p>
          <a:p>
            <a:pPr marL="342900" indent="-342900">
              <a:buFont typeface="Arial" panose="020B0604020202020204" pitchFamily="34" charset="0"/>
              <a:buChar char="•"/>
            </a:pPr>
            <a:r>
              <a:rPr lang="en-US" sz="2400">
                <a:hlinkClick r:id="rId8"/>
              </a:rPr>
              <a:t>Azure Functions Portal</a:t>
            </a:r>
            <a:r>
              <a:rPr lang="en-US" sz="2400"/>
              <a:t> - </a:t>
            </a:r>
            <a:r>
              <a:rPr lang="en-US" sz="2400">
                <a:solidFill>
                  <a:schemeClr val="tx1"/>
                </a:solidFill>
              </a:rPr>
              <a:t>the UX for the Functions development portal</a:t>
            </a:r>
          </a:p>
          <a:p>
            <a:pPr marL="342900" indent="-342900">
              <a:buFont typeface="Arial" panose="020B0604020202020204" pitchFamily="34" charset="0"/>
              <a:buChar char="•"/>
            </a:pPr>
            <a:r>
              <a:rPr lang="en-US" sz="2400">
                <a:hlinkClick r:id="rId9"/>
              </a:rPr>
              <a:t>Azure Functions templates</a:t>
            </a:r>
            <a:r>
              <a:rPr lang="en-US" sz="2400"/>
              <a:t> - </a:t>
            </a:r>
            <a:r>
              <a:rPr lang="en-US" sz="2400">
                <a:solidFill>
                  <a:schemeClr val="tx1"/>
                </a:solidFill>
              </a:rPr>
              <a:t>the templates which show up the Azure Functions portal</a:t>
            </a:r>
          </a:p>
          <a:p>
            <a:pPr marL="342900" indent="-342900">
              <a:buFont typeface="Arial" panose="020B0604020202020204" pitchFamily="34" charset="0"/>
              <a:buChar char="•"/>
            </a:pPr>
            <a:r>
              <a:rPr lang="en-US" sz="2400">
                <a:hlinkClick r:id="rId10"/>
              </a:rPr>
              <a:t>Azure Functions samples</a:t>
            </a:r>
            <a:r>
              <a:rPr lang="en-US" sz="2400"/>
              <a:t> - </a:t>
            </a:r>
            <a:r>
              <a:rPr lang="en-US" sz="2400">
                <a:solidFill>
                  <a:schemeClr val="tx1"/>
                </a:solidFill>
              </a:rPr>
              <a:t>repository for some samples on how the runtime works</a:t>
            </a:r>
            <a:endParaRPr lang="en-US">
              <a:solidFill>
                <a:schemeClr val="tx1"/>
              </a:solidFill>
            </a:endParaRPr>
          </a:p>
          <a:p>
            <a:endParaRPr lang="en-US"/>
          </a:p>
        </p:txBody>
      </p:sp>
    </p:spTree>
    <p:extLst>
      <p:ext uri="{BB962C8B-B14F-4D97-AF65-F5344CB8AC3E}">
        <p14:creationId xmlns:p14="http://schemas.microsoft.com/office/powerpoint/2010/main" val="7075557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Q &amp; A</a:t>
            </a:r>
            <a:endParaRPr lang="en-US" sz="7200"/>
          </a:p>
        </p:txBody>
      </p:sp>
    </p:spTree>
    <p:extLst>
      <p:ext uri="{BB962C8B-B14F-4D97-AF65-F5344CB8AC3E}">
        <p14:creationId xmlns:p14="http://schemas.microsoft.com/office/powerpoint/2010/main" val="515052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11A44AC1-49CA-4F97-B0B2-DAE55C4AF554}"/>
              </a:ext>
            </a:extLst>
          </p:cNvPr>
          <p:cNvSpPr txBox="1">
            <a:spLocks/>
          </p:cNvSpPr>
          <p:nvPr/>
        </p:nvSpPr>
        <p:spPr>
          <a:xfrm>
            <a:off x="838200" y="365125"/>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Final Thoughts</a:t>
            </a:r>
          </a:p>
        </p:txBody>
      </p:sp>
      <p:sp>
        <p:nvSpPr>
          <p:cNvPr id="4" name="Content Placeholder 2">
            <a:extLst>
              <a:ext uri="{FF2B5EF4-FFF2-40B4-BE49-F238E27FC236}">
                <a16:creationId xmlns:a16="http://schemas.microsoft.com/office/drawing/2014/main" id="{6D2A9CBF-EBB4-414C-B959-238E237FCABF}"/>
              </a:ext>
            </a:extLst>
          </p:cNvPr>
          <p:cNvSpPr txBox="1">
            <a:spLocks/>
          </p:cNvSpPr>
          <p:nvPr/>
        </p:nvSpPr>
        <p:spPr>
          <a:xfrm>
            <a:off x="838200" y="1690688"/>
            <a:ext cx="10515600" cy="4346697"/>
          </a:xfrm>
          <a:prstGeom prst="rect">
            <a:avLst/>
          </a:prstGeom>
        </p:spPr>
        <p:txBody>
          <a:bodyPr>
            <a:normAutofit fontScale="700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Try Azure Functions!</a:t>
            </a:r>
          </a:p>
          <a:p>
            <a:pPr marL="0" indent="0">
              <a:buNone/>
            </a:pPr>
            <a:endParaRPr lang="en-US"/>
          </a:p>
          <a:p>
            <a:pPr marL="0" indent="0">
              <a:buNone/>
            </a:pPr>
            <a:r>
              <a:rPr lang="en-US"/>
              <a:t>Engage with us on Twitter:</a:t>
            </a:r>
          </a:p>
          <a:p>
            <a:endParaRPr lang="en-US"/>
          </a:p>
          <a:p>
            <a:pPr marL="0" indent="0">
              <a:buNone/>
            </a:pPr>
            <a:r>
              <a:rPr lang="en-US"/>
              <a:t>Azure Functions Team</a:t>
            </a:r>
          </a:p>
          <a:p>
            <a:pPr marL="0" indent="0">
              <a:buNone/>
            </a:pPr>
            <a:r>
              <a:rPr lang="en-US"/>
              <a:t>@</a:t>
            </a:r>
            <a:r>
              <a:rPr lang="en-US" err="1"/>
              <a:t>AzureFunctions</a:t>
            </a:r>
            <a:endParaRPr lang="en-US"/>
          </a:p>
          <a:p>
            <a:pPr marL="0" indent="0">
              <a:buNone/>
            </a:pPr>
            <a:endParaRPr lang="en-US">
              <a:cs typeface="Segoe UI Semilight"/>
            </a:endParaRPr>
          </a:p>
          <a:p>
            <a:pPr marL="0" indent="0">
              <a:buNone/>
            </a:pPr>
            <a:r>
              <a:rPr lang="en-US">
                <a:cs typeface="Segoe UI Semilight"/>
              </a:rPr>
              <a:t>Eduardo Laureano</a:t>
            </a:r>
            <a:endParaRPr lang="en-US"/>
          </a:p>
          <a:p>
            <a:pPr marL="0" indent="0">
              <a:buNone/>
            </a:pPr>
            <a:r>
              <a:rPr lang="en-US">
                <a:cs typeface="Segoe UI Semilight"/>
              </a:rPr>
              <a:t>@</a:t>
            </a:r>
            <a:r>
              <a:rPr lang="en-US" err="1">
                <a:cs typeface="Segoe UI Semilight"/>
              </a:rPr>
              <a:t>eduardolaureano</a:t>
            </a:r>
            <a:endParaRPr lang="en-US">
              <a:cs typeface="Segoe UI Semilight"/>
            </a:endParaRPr>
          </a:p>
          <a:p>
            <a:endParaRPr lang="en-US">
              <a:cs typeface="Segoe UI Semilight"/>
            </a:endParaRPr>
          </a:p>
          <a:p>
            <a:pPr marL="0" indent="0">
              <a:buNone/>
            </a:pPr>
            <a:r>
              <a:rPr lang="en-US">
                <a:cs typeface="Segoe UI Semilight"/>
              </a:rPr>
              <a:t>Colby Tresness</a:t>
            </a:r>
          </a:p>
          <a:p>
            <a:pPr marL="0" indent="0">
              <a:buNone/>
            </a:pPr>
            <a:r>
              <a:rPr lang="en-US">
                <a:cs typeface="Segoe UI Semilight"/>
              </a:rPr>
              <a:t>@</a:t>
            </a:r>
            <a:r>
              <a:rPr lang="en-US" err="1">
                <a:cs typeface="Segoe UI Semilight"/>
              </a:rPr>
              <a:t>ColbyTresness</a:t>
            </a:r>
            <a:endParaRPr lang="en-US">
              <a:cs typeface="Segoe UI Semilight"/>
            </a:endParaRPr>
          </a:p>
          <a:p>
            <a:endParaRPr lang="en-US" sz="4000"/>
          </a:p>
          <a:p>
            <a:pPr marL="0" indent="0">
              <a:buNone/>
            </a:pPr>
            <a:endParaRPr lang="en-US"/>
          </a:p>
          <a:p>
            <a:endParaRPr lang="en-US"/>
          </a:p>
        </p:txBody>
      </p:sp>
      <p:pic>
        <p:nvPicPr>
          <p:cNvPr id="6" name="Picture 6">
            <a:extLst>
              <a:ext uri="{FF2B5EF4-FFF2-40B4-BE49-F238E27FC236}">
                <a16:creationId xmlns:a16="http://schemas.microsoft.com/office/drawing/2014/main" id="{01672719-9118-4049-934D-E7614A8C27F4}"/>
              </a:ext>
            </a:extLst>
          </p:cNvPr>
          <p:cNvPicPr>
            <a:picLocks noChangeAspect="1"/>
          </p:cNvPicPr>
          <p:nvPr/>
        </p:nvPicPr>
        <p:blipFill>
          <a:blip r:embed="rId3"/>
          <a:stretch>
            <a:fillRect/>
          </a:stretch>
        </p:blipFill>
        <p:spPr>
          <a:xfrm>
            <a:off x="7118586" y="2049824"/>
            <a:ext cx="3660783" cy="3230528"/>
          </a:xfrm>
          <a:prstGeom prst="rect">
            <a:avLst/>
          </a:prstGeom>
        </p:spPr>
      </p:pic>
    </p:spTree>
    <p:extLst>
      <p:ext uri="{BB962C8B-B14F-4D97-AF65-F5344CB8AC3E}">
        <p14:creationId xmlns:p14="http://schemas.microsoft.com/office/powerpoint/2010/main" val="1938839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a:t>Appendix: Building Serverless APIs with Functions</a:t>
            </a:r>
          </a:p>
        </p:txBody>
      </p:sp>
    </p:spTree>
    <p:extLst>
      <p:ext uri="{BB962C8B-B14F-4D97-AF65-F5344CB8AC3E}">
        <p14:creationId xmlns:p14="http://schemas.microsoft.com/office/powerpoint/2010/main" val="578697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72393"/>
            <a:ext cx="10724938" cy="1351952"/>
          </a:xfrm>
        </p:spPr>
        <p:txBody>
          <a:bodyPr/>
          <a:lstStyle/>
          <a:p>
            <a:r>
              <a:rPr lang="en-US"/>
              <a:t>Deployment and management isolation</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5768" y="1724344"/>
            <a:ext cx="795824" cy="795824"/>
          </a:xfrm>
        </p:spPr>
      </p:pic>
      <p:pic>
        <p:nvPicPr>
          <p:cNvPr id="9"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68" y="3099350"/>
            <a:ext cx="795824" cy="795824"/>
          </a:xfrm>
          <a:prstGeom prst="rect">
            <a:avLst/>
          </a:prstGeom>
        </p:spPr>
      </p:pic>
      <p:pic>
        <p:nvPicPr>
          <p:cNvPr id="10"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68" y="4474356"/>
            <a:ext cx="795824" cy="795824"/>
          </a:xfrm>
          <a:prstGeom prst="rect">
            <a:avLst/>
          </a:prstGeom>
        </p:spPr>
      </p:pic>
      <p:sp>
        <p:nvSpPr>
          <p:cNvPr id="17" name="TextBox 16"/>
          <p:cNvSpPr txBox="1"/>
          <p:nvPr/>
        </p:nvSpPr>
        <p:spPr>
          <a:xfrm>
            <a:off x="1850209" y="1933915"/>
            <a:ext cx="1201688" cy="338554"/>
          </a:xfrm>
          <a:prstGeom prst="rect">
            <a:avLst/>
          </a:prstGeom>
          <a:noFill/>
        </p:spPr>
        <p:txBody>
          <a:bodyPr wrap="square" rtlCol="0">
            <a:spAutoFit/>
          </a:bodyPr>
          <a:lstStyle/>
          <a:p>
            <a:pPr defTabSz="932597"/>
            <a:r>
              <a:rPr lang="en-US" sz="1600" kern="0">
                <a:solidFill>
                  <a:sysClr val="windowText" lastClr="000000"/>
                </a:solidFill>
              </a:rPr>
              <a:t>Customers</a:t>
            </a:r>
            <a:endParaRPr lang="en-US" sz="1836" kern="0">
              <a:solidFill>
                <a:sysClr val="windowText" lastClr="000000"/>
              </a:solidFill>
            </a:endParaRPr>
          </a:p>
        </p:txBody>
      </p:sp>
      <p:sp>
        <p:nvSpPr>
          <p:cNvPr id="19" name="TextBox 18"/>
          <p:cNvSpPr txBox="1"/>
          <p:nvPr/>
        </p:nvSpPr>
        <p:spPr>
          <a:xfrm>
            <a:off x="1850209" y="3308920"/>
            <a:ext cx="1198187" cy="382308"/>
          </a:xfrm>
          <a:prstGeom prst="rect">
            <a:avLst/>
          </a:prstGeom>
          <a:noFill/>
        </p:spPr>
        <p:txBody>
          <a:bodyPr wrap="square" rtlCol="0">
            <a:spAutoFit/>
          </a:bodyPr>
          <a:lstStyle/>
          <a:p>
            <a:pPr defTabSz="932597"/>
            <a:r>
              <a:rPr lang="en-US" sz="1836" kern="0">
                <a:solidFill>
                  <a:sysClr val="windowText" lastClr="000000"/>
                </a:solidFill>
              </a:rPr>
              <a:t>Products</a:t>
            </a:r>
          </a:p>
        </p:txBody>
      </p:sp>
      <p:sp>
        <p:nvSpPr>
          <p:cNvPr id="21" name="TextBox 20"/>
          <p:cNvSpPr txBox="1"/>
          <p:nvPr/>
        </p:nvSpPr>
        <p:spPr>
          <a:xfrm>
            <a:off x="1850209" y="4683925"/>
            <a:ext cx="1198187" cy="382308"/>
          </a:xfrm>
          <a:prstGeom prst="rect">
            <a:avLst/>
          </a:prstGeom>
          <a:noFill/>
        </p:spPr>
        <p:txBody>
          <a:bodyPr wrap="square" rtlCol="0">
            <a:spAutoFit/>
          </a:bodyPr>
          <a:lstStyle/>
          <a:p>
            <a:pPr defTabSz="932597"/>
            <a:r>
              <a:rPr lang="en-US" sz="1836" kern="0">
                <a:solidFill>
                  <a:sysClr val="windowText" lastClr="000000"/>
                </a:solidFill>
              </a:rPr>
              <a:t>Orders</a:t>
            </a:r>
          </a:p>
        </p:txBody>
      </p:sp>
      <p:grpSp>
        <p:nvGrpSpPr>
          <p:cNvPr id="52" name="Group 51"/>
          <p:cNvGrpSpPr/>
          <p:nvPr/>
        </p:nvGrpSpPr>
        <p:grpSpPr>
          <a:xfrm>
            <a:off x="8575326" y="2125066"/>
            <a:ext cx="3005380" cy="2750011"/>
            <a:chOff x="8407082" y="2083588"/>
            <a:chExt cx="2946718" cy="2696334"/>
          </a:xfrm>
        </p:grpSpPr>
        <p:grpSp>
          <p:nvGrpSpPr>
            <p:cNvPr id="50" name="Group 49"/>
            <p:cNvGrpSpPr/>
            <p:nvPr/>
          </p:nvGrpSpPr>
          <p:grpSpPr>
            <a:xfrm>
              <a:off x="8407082" y="2083588"/>
              <a:ext cx="2946718" cy="2696334"/>
              <a:chOff x="8407082" y="2083588"/>
              <a:chExt cx="2946718" cy="2696334"/>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3510" y="3038855"/>
                <a:ext cx="780290" cy="780290"/>
              </a:xfrm>
              <a:prstGeom prst="rect">
                <a:avLst/>
              </a:prstGeom>
            </p:spPr>
          </p:pic>
          <p:cxnSp>
            <p:nvCxnSpPr>
              <p:cNvPr id="39" name="Connector: Elbow 38"/>
              <p:cNvCxnSpPr>
                <a:stCxn id="35" idx="1"/>
                <a:endCxn id="26" idx="3"/>
              </p:cNvCxnSpPr>
              <p:nvPr/>
            </p:nvCxnSpPr>
            <p:spPr>
              <a:xfrm rot="10800000">
                <a:off x="8407084" y="2083588"/>
                <a:ext cx="2166427"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cxnSpLocks/>
                <a:stCxn id="35" idx="1"/>
                <a:endCxn id="30" idx="3"/>
              </p:cNvCxnSpPr>
              <p:nvPr/>
            </p:nvCxnSpPr>
            <p:spPr>
              <a:xfrm rot="10800000" flipV="1">
                <a:off x="8407084" y="3429000"/>
                <a:ext cx="2166427"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35" idx="1"/>
                <a:endCxn id="29" idx="3"/>
              </p:cNvCxnSpPr>
              <p:nvPr/>
            </p:nvCxnSpPr>
            <p:spPr>
              <a:xfrm flipH="1">
                <a:off x="8407082" y="3429000"/>
                <a:ext cx="2166428"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9738841" y="3151999"/>
              <a:ext cx="705642" cy="280718"/>
            </a:xfrm>
            <a:prstGeom prst="rect">
              <a:avLst/>
            </a:prstGeom>
            <a:noFill/>
          </p:spPr>
          <p:txBody>
            <a:bodyPr wrap="none" rtlCol="0">
              <a:spAutoFit/>
            </a:bodyPr>
            <a:lstStyle/>
            <a:p>
              <a:pPr defTabSz="932597"/>
              <a:r>
                <a:rPr lang="en-US" sz="1224" kern="0">
                  <a:solidFill>
                    <a:sysClr val="windowText" lastClr="000000"/>
                  </a:solidFill>
                </a:rPr>
                <a:t>API calls</a:t>
              </a:r>
            </a:p>
          </p:txBody>
        </p:sp>
      </p:grpSp>
      <p:grpSp>
        <p:nvGrpSpPr>
          <p:cNvPr id="69" name="Group 68"/>
          <p:cNvGrpSpPr/>
          <p:nvPr/>
        </p:nvGrpSpPr>
        <p:grpSpPr>
          <a:xfrm>
            <a:off x="3048397" y="1724342"/>
            <a:ext cx="5526931" cy="3545835"/>
            <a:chOff x="2988031" y="1690686"/>
            <a:chExt cx="5419052" cy="3476624"/>
          </a:xfrm>
        </p:grpSpPr>
        <p:grpSp>
          <p:nvGrpSpPr>
            <p:cNvPr id="31" name="Group 30"/>
            <p:cNvGrpSpPr/>
            <p:nvPr/>
          </p:nvGrpSpPr>
          <p:grpSpPr>
            <a:xfrm>
              <a:off x="4182899" y="1690686"/>
              <a:ext cx="4224184" cy="3476624"/>
              <a:chOff x="5705855" y="1690688"/>
              <a:chExt cx="4224184" cy="3476624"/>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3045137"/>
                <a:ext cx="780290" cy="78029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4387022"/>
                <a:ext cx="780290" cy="780290"/>
              </a:xfrm>
              <a:prstGeom prst="rect">
                <a:avLst/>
              </a:prstGeom>
            </p:spPr>
          </p:pic>
          <p:sp>
            <p:nvSpPr>
              <p:cNvPr id="26" name="TextBox 25"/>
              <p:cNvSpPr txBox="1"/>
              <p:nvPr/>
            </p:nvSpPr>
            <p:spPr>
              <a:xfrm>
                <a:off x="6690030" y="1896167"/>
                <a:ext cx="3240009" cy="374846"/>
              </a:xfrm>
              <a:prstGeom prst="rect">
                <a:avLst/>
              </a:prstGeom>
              <a:noFill/>
            </p:spPr>
            <p:txBody>
              <a:bodyPr wrap="square" rtlCol="0">
                <a:spAutoFit/>
              </a:bodyPr>
              <a:lstStyle/>
              <a:p>
                <a:pPr defTabSz="932597"/>
                <a:r>
                  <a:rPr lang="en-US" sz="1836" kern="0">
                    <a:solidFill>
                      <a:sysClr val="windowText" lastClr="000000"/>
                    </a:solidFill>
                  </a:rPr>
                  <a:t>customers.azurewebsites.net</a:t>
                </a:r>
              </a:p>
            </p:txBody>
          </p:sp>
          <p:sp>
            <p:nvSpPr>
              <p:cNvPr id="29" name="TextBox 28"/>
              <p:cNvSpPr txBox="1"/>
              <p:nvPr/>
            </p:nvSpPr>
            <p:spPr>
              <a:xfrm>
                <a:off x="6690030" y="3244332"/>
                <a:ext cx="3240008" cy="374846"/>
              </a:xfrm>
              <a:prstGeom prst="rect">
                <a:avLst/>
              </a:prstGeom>
              <a:noFill/>
            </p:spPr>
            <p:txBody>
              <a:bodyPr wrap="square" rtlCol="0">
                <a:spAutoFit/>
              </a:bodyPr>
              <a:lstStyle/>
              <a:p>
                <a:pPr defTabSz="932597"/>
                <a:r>
                  <a:rPr lang="en-US" sz="1836" kern="0">
                    <a:solidFill>
                      <a:sysClr val="windowText" lastClr="000000"/>
                    </a:solidFill>
                  </a:rPr>
                  <a:t>products.azurewebsites.net</a:t>
                </a:r>
              </a:p>
            </p:txBody>
          </p:sp>
          <p:sp>
            <p:nvSpPr>
              <p:cNvPr id="30" name="TextBox 29"/>
              <p:cNvSpPr txBox="1"/>
              <p:nvPr/>
            </p:nvSpPr>
            <p:spPr>
              <a:xfrm>
                <a:off x="6690031" y="4592501"/>
                <a:ext cx="3240008" cy="374846"/>
              </a:xfrm>
              <a:prstGeom prst="rect">
                <a:avLst/>
              </a:prstGeom>
              <a:noFill/>
            </p:spPr>
            <p:txBody>
              <a:bodyPr wrap="square" rtlCol="0">
                <a:spAutoFit/>
              </a:bodyPr>
              <a:lstStyle/>
              <a:p>
                <a:pPr defTabSz="932597"/>
                <a:r>
                  <a:rPr lang="en-US" sz="1836" kern="0">
                    <a:solidFill>
                      <a:sysClr val="windowText" lastClr="000000"/>
                    </a:solidFill>
                  </a:rPr>
                  <a:t>orders.azurewebsites.net</a:t>
                </a:r>
              </a:p>
            </p:txBody>
          </p:sp>
        </p:grpSp>
        <p:cxnSp>
          <p:nvCxnSpPr>
            <p:cNvPr id="56" name="Straight Arrow Connector 55"/>
            <p:cNvCxnSpPr>
              <a:cxnSpLocks/>
              <a:stCxn id="17" idx="3"/>
            </p:cNvCxnSpPr>
            <p:nvPr/>
          </p:nvCxnSpPr>
          <p:spPr>
            <a:xfrm>
              <a:off x="2991463" y="2062141"/>
              <a:ext cx="1078887" cy="12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19" idx="3"/>
              <a:endCxn id="23" idx="1"/>
            </p:cNvCxnSpPr>
            <p:nvPr/>
          </p:nvCxnSpPr>
          <p:spPr>
            <a:xfrm>
              <a:off x="2988031" y="3431757"/>
              <a:ext cx="1194868"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21" idx="3"/>
              <a:endCxn id="25" idx="1"/>
            </p:cNvCxnSpPr>
            <p:nvPr/>
          </p:nvCxnSpPr>
          <p:spPr>
            <a:xfrm flipV="1">
              <a:off x="2988031" y="4777165"/>
              <a:ext cx="1194868" cy="27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7" name="Content Placeholder 7">
            <a:extLst>
              <a:ext uri="{FF2B5EF4-FFF2-40B4-BE49-F238E27FC236}">
                <a16:creationId xmlns:a16="http://schemas.microsoft.com/office/drawing/2014/main" id="{EDD57BE1-51FF-4702-9B26-FAB18729A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768" y="1724342"/>
            <a:ext cx="795824" cy="795824"/>
          </a:xfrm>
          <a:prstGeom prst="rect">
            <a:avLst/>
          </a:prstGeom>
        </p:spPr>
      </p:pic>
    </p:spTree>
    <p:extLst>
      <p:ext uri="{BB962C8B-B14F-4D97-AF65-F5344CB8AC3E}">
        <p14:creationId xmlns:p14="http://schemas.microsoft.com/office/powerpoint/2010/main" val="2507766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906267" y="2373237"/>
            <a:ext cx="2807016" cy="2336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32597"/>
            <a:r>
              <a:rPr lang="en-US" sz="1020" kern="0">
                <a:solidFill>
                  <a:sysClr val="windowText" lastClr="000000"/>
                </a:solidFill>
              </a:rPr>
              <a:t>Function app A</a:t>
            </a:r>
          </a:p>
        </p:txBody>
      </p:sp>
      <p:sp>
        <p:nvSpPr>
          <p:cNvPr id="28" name="Rectangle 27"/>
          <p:cNvSpPr/>
          <p:nvPr/>
        </p:nvSpPr>
        <p:spPr>
          <a:xfrm>
            <a:off x="2679763" y="2888732"/>
            <a:ext cx="1270968" cy="37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r>
              <a:rPr lang="en-US" sz="1836" kern="0">
                <a:solidFill>
                  <a:sysClr val="windowText" lastClr="000000"/>
                </a:solidFill>
              </a:rPr>
              <a:t>/</a:t>
            </a:r>
            <a:r>
              <a:rPr lang="en-US" sz="1600" kern="0">
                <a:solidFill>
                  <a:sysClr val="windowText" lastClr="000000"/>
                </a:solidFill>
              </a:rPr>
              <a:t>customers</a:t>
            </a:r>
            <a:endParaRPr lang="en-US" sz="1836" kern="0">
              <a:solidFill>
                <a:sysClr val="windowText" lastClr="000000"/>
              </a:solidFill>
            </a:endParaRPr>
          </a:p>
        </p:txBody>
      </p:sp>
      <p:sp>
        <p:nvSpPr>
          <p:cNvPr id="38" name="Rectangle 37"/>
          <p:cNvSpPr/>
          <p:nvPr/>
        </p:nvSpPr>
        <p:spPr>
          <a:xfrm>
            <a:off x="6949695" y="1043437"/>
            <a:ext cx="2807016" cy="2336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32597"/>
            <a:r>
              <a:rPr lang="en-US" sz="1020" kern="0">
                <a:solidFill>
                  <a:sysClr val="windowText" lastClr="000000"/>
                </a:solidFill>
              </a:rPr>
              <a:t>Function app B</a:t>
            </a:r>
          </a:p>
        </p:txBody>
      </p:sp>
      <p:sp>
        <p:nvSpPr>
          <p:cNvPr id="44" name="Rectangle 43"/>
          <p:cNvSpPr/>
          <p:nvPr/>
        </p:nvSpPr>
        <p:spPr>
          <a:xfrm>
            <a:off x="6720841" y="2123978"/>
            <a:ext cx="1268341" cy="37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r>
              <a:rPr lang="en-US" sz="1836" kern="0">
                <a:solidFill>
                  <a:sysClr val="windowText" lastClr="000000"/>
                </a:solidFill>
              </a:rPr>
              <a:t>/products</a:t>
            </a:r>
          </a:p>
        </p:txBody>
      </p:sp>
      <p:sp>
        <p:nvSpPr>
          <p:cNvPr id="19" name="Rectangle 18"/>
          <p:cNvSpPr/>
          <p:nvPr/>
        </p:nvSpPr>
        <p:spPr>
          <a:xfrm>
            <a:off x="6949695" y="3541312"/>
            <a:ext cx="2807016" cy="2336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32597"/>
            <a:r>
              <a:rPr lang="en-US" sz="1020" kern="0">
                <a:solidFill>
                  <a:sysClr val="windowText" lastClr="000000"/>
                </a:solidFill>
              </a:rPr>
              <a:t>Function app C</a:t>
            </a:r>
          </a:p>
        </p:txBody>
      </p:sp>
      <p:sp>
        <p:nvSpPr>
          <p:cNvPr id="20" name="Rectangle 19"/>
          <p:cNvSpPr/>
          <p:nvPr/>
        </p:nvSpPr>
        <p:spPr>
          <a:xfrm>
            <a:off x="8348226" y="4620228"/>
            <a:ext cx="1169872" cy="373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kern="0">
                <a:solidFill>
                  <a:sysClr val="windowText" lastClr="000000"/>
                </a:solidFill>
              </a:rPr>
              <a:t>Function3</a:t>
            </a:r>
          </a:p>
        </p:txBody>
      </p:sp>
      <p:sp>
        <p:nvSpPr>
          <p:cNvPr id="23" name="Rectangle 22"/>
          <p:cNvSpPr/>
          <p:nvPr/>
        </p:nvSpPr>
        <p:spPr>
          <a:xfrm>
            <a:off x="6720844" y="4621853"/>
            <a:ext cx="1268338" cy="373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32597"/>
            <a:r>
              <a:rPr lang="en-US" sz="1836" kern="0">
                <a:solidFill>
                  <a:sysClr val="windowText" lastClr="000000"/>
                </a:solidFill>
              </a:rPr>
              <a:t>/orders</a:t>
            </a:r>
          </a:p>
        </p:txBody>
      </p:sp>
      <p:sp>
        <p:nvSpPr>
          <p:cNvPr id="29" name="Rectangle 28"/>
          <p:cNvSpPr/>
          <p:nvPr/>
        </p:nvSpPr>
        <p:spPr>
          <a:xfrm>
            <a:off x="4309775" y="2883652"/>
            <a:ext cx="1169872" cy="373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kern="0">
                <a:solidFill>
                  <a:sysClr val="windowText" lastClr="000000"/>
                </a:solidFill>
              </a:rPr>
              <a:t>Function1</a:t>
            </a:r>
          </a:p>
        </p:txBody>
      </p:sp>
      <p:sp>
        <p:nvSpPr>
          <p:cNvPr id="33" name="TextBox 32"/>
          <p:cNvSpPr txBox="1"/>
          <p:nvPr/>
        </p:nvSpPr>
        <p:spPr>
          <a:xfrm>
            <a:off x="130034" y="6470959"/>
            <a:ext cx="3209664" cy="3823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defTabSz="932597"/>
            <a:r>
              <a:rPr lang="en-US" sz="1836" kern="0">
                <a:solidFill>
                  <a:sysClr val="windowText" lastClr="000000"/>
                </a:solidFill>
              </a:rPr>
              <a:t>API proxy endpoints</a:t>
            </a:r>
          </a:p>
        </p:txBody>
      </p:sp>
      <p:sp>
        <p:nvSpPr>
          <p:cNvPr id="43" name="TextBox 42"/>
          <p:cNvSpPr txBox="1"/>
          <p:nvPr/>
        </p:nvSpPr>
        <p:spPr>
          <a:xfrm>
            <a:off x="130034" y="6114703"/>
            <a:ext cx="3209664" cy="3823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defTabSz="932597"/>
            <a:r>
              <a:rPr lang="en-US" sz="1836" kern="0" err="1">
                <a:solidFill>
                  <a:sysClr val="windowText" lastClr="000000"/>
                </a:solidFill>
              </a:rPr>
              <a:t>HttpTrigger</a:t>
            </a:r>
            <a:r>
              <a:rPr lang="en-US" sz="1836" kern="0">
                <a:solidFill>
                  <a:sysClr val="windowText" lastClr="000000"/>
                </a:solidFill>
              </a:rPr>
              <a:t> function endpoints</a:t>
            </a:r>
          </a:p>
        </p:txBody>
      </p:sp>
      <p:sp>
        <p:nvSpPr>
          <p:cNvPr id="36" name="TextBox 35"/>
          <p:cNvSpPr txBox="1"/>
          <p:nvPr/>
        </p:nvSpPr>
        <p:spPr>
          <a:xfrm>
            <a:off x="164496" y="5827252"/>
            <a:ext cx="703542" cy="286306"/>
          </a:xfrm>
          <a:prstGeom prst="rect">
            <a:avLst/>
          </a:prstGeom>
          <a:noFill/>
        </p:spPr>
        <p:txBody>
          <a:bodyPr wrap="square" rtlCol="0">
            <a:spAutoFit/>
          </a:bodyPr>
          <a:lstStyle/>
          <a:p>
            <a:pPr defTabSz="932597"/>
            <a:r>
              <a:rPr lang="en-US" sz="1224" kern="0">
                <a:solidFill>
                  <a:sysClr val="windowText" lastClr="000000"/>
                </a:solidFill>
              </a:rPr>
              <a:t>Key:</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496" y="3242503"/>
            <a:ext cx="795824" cy="795824"/>
          </a:xfrm>
          <a:prstGeom prst="rect">
            <a:avLst/>
          </a:prstGeom>
        </p:spPr>
      </p:pic>
      <p:grpSp>
        <p:nvGrpSpPr>
          <p:cNvPr id="8" name="Group 7"/>
          <p:cNvGrpSpPr/>
          <p:nvPr/>
        </p:nvGrpSpPr>
        <p:grpSpPr>
          <a:xfrm>
            <a:off x="960320" y="2310499"/>
            <a:ext cx="5760524" cy="2497875"/>
            <a:chOff x="940711" y="2265401"/>
            <a:chExt cx="5648085" cy="2449119"/>
          </a:xfrm>
        </p:grpSpPr>
        <p:cxnSp>
          <p:nvCxnSpPr>
            <p:cNvPr id="26" name="Connector: Elbow 25"/>
            <p:cNvCxnSpPr>
              <a:cxnSpLocks/>
              <a:stCxn id="30" idx="3"/>
              <a:endCxn id="23"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32597"/>
              <a:r>
                <a:rPr lang="en-US" sz="1836" kern="0">
                  <a:solidFill>
                    <a:sysClr val="windowText" lastClr="000000"/>
                  </a:solidFill>
                </a:rPr>
                <a:t>/products</a:t>
              </a:r>
            </a:p>
          </p:txBody>
        </p:sp>
        <p:cxnSp>
          <p:nvCxnSpPr>
            <p:cNvPr id="34" name="Connector: Elbow 33"/>
            <p:cNvCxnSpPr>
              <a:cxnSpLocks/>
              <a:stCxn id="27" idx="3"/>
              <a:endCxn id="44"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32597"/>
              <a:r>
                <a:rPr lang="en-US" sz="1836" kern="0">
                  <a:solidFill>
                    <a:sysClr val="windowText" lastClr="000000"/>
                  </a:solidFill>
                </a:rPr>
                <a:t>/orders</a:t>
              </a:r>
            </a:p>
          </p:txBody>
        </p:sp>
        <p:cxnSp>
          <p:nvCxnSpPr>
            <p:cNvPr id="31" name="Connector: Elbow 30"/>
            <p:cNvCxnSpPr>
              <a:cxnSpLocks/>
              <a:stCxn id="24" idx="3"/>
              <a:endCxn id="30"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24" idx="3"/>
              <a:endCxn id="28"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stCxn id="24" idx="3"/>
              <a:endCxn id="27"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cxnSpLocks/>
            <a:stCxn id="28" idx="3"/>
            <a:endCxn id="29" idx="1"/>
          </p:cNvCxnSpPr>
          <p:nvPr/>
        </p:nvCxnSpPr>
        <p:spPr>
          <a:xfrm flipV="1">
            <a:off x="3950731" y="3070173"/>
            <a:ext cx="359044" cy="50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348226" y="2123978"/>
            <a:ext cx="1169872" cy="373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kern="0">
                <a:solidFill>
                  <a:sysClr val="windowText" lastClr="000000"/>
                </a:solidFill>
              </a:rPr>
              <a:t>Function2</a:t>
            </a:r>
          </a:p>
        </p:txBody>
      </p:sp>
      <p:cxnSp>
        <p:nvCxnSpPr>
          <p:cNvPr id="48" name="Straight Arrow Connector 47"/>
          <p:cNvCxnSpPr>
            <a:cxnSpLocks/>
            <a:stCxn id="44" idx="3"/>
            <a:endCxn id="47" idx="1"/>
          </p:cNvCxnSpPr>
          <p:nvPr/>
        </p:nvCxnSpPr>
        <p:spPr>
          <a:xfrm>
            <a:off x="7989182" y="2310499"/>
            <a:ext cx="35904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3" idx="3"/>
            <a:endCxn id="20" idx="1"/>
          </p:cNvCxnSpPr>
          <p:nvPr/>
        </p:nvCxnSpPr>
        <p:spPr>
          <a:xfrm flipV="1">
            <a:off x="7989182" y="4806749"/>
            <a:ext cx="359044" cy="162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888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7"/>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217643" y="1218583"/>
            <a:ext cx="3280210" cy="4968946"/>
            <a:chOff x="4133899" y="1194163"/>
            <a:chExt cx="3217096" cy="4873340"/>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73340"/>
              <a:chOff x="4841006" y="1194163"/>
              <a:chExt cx="2509989" cy="4873340"/>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53778"/>
              </a:xfrm>
              <a:prstGeom prst="rect">
                <a:avLst/>
              </a:prstGeom>
              <a:noFill/>
            </p:spPr>
            <p:txBody>
              <a:bodyPr wrap="square" lIns="182802" tIns="146241" rIns="182802" bIns="146241" rtlCol="0">
                <a:spAutoFit/>
              </a:bodyPr>
              <a:lstStyle/>
              <a:p>
                <a:pPr algn="ctr" defTabSz="932239">
                  <a:lnSpc>
                    <a:spcPct val="90000"/>
                  </a:lnSpc>
                  <a:spcAft>
                    <a:spcPts val="600"/>
                  </a:spcAft>
                  <a:defRPr/>
                </a:pPr>
                <a:r>
                  <a:rPr lang="en-US" sz="1598">
                    <a:gradFill>
                      <a:gsLst>
                        <a:gs pos="2917">
                          <a:srgbClr val="505050"/>
                        </a:gs>
                        <a:gs pos="30000">
                          <a:srgbClr val="505050"/>
                        </a:gs>
                      </a:gsLst>
                      <a:lin ang="5400000" scaled="0"/>
                    </a:gradFill>
                    <a:latin typeface="Segoe UI Semilight"/>
                  </a:rPr>
                  <a:t>Author functions in C#, F#, Node.JS, </a:t>
                </a:r>
                <a:r>
                  <a:rPr lang="en-US" sz="1598" b="1">
                    <a:gradFill>
                      <a:gsLst>
                        <a:gs pos="2917">
                          <a:srgbClr val="505050"/>
                        </a:gs>
                        <a:gs pos="30000">
                          <a:srgbClr val="505050"/>
                        </a:gs>
                      </a:gsLst>
                      <a:lin ang="5400000" scaled="0"/>
                    </a:gradFill>
                    <a:latin typeface="Segoe UI Semilight"/>
                  </a:rPr>
                  <a:t>Java</a:t>
                </a:r>
                <a:r>
                  <a:rPr lang="en-US" sz="1598">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82802" tIns="146241" rIns="182802" bIns="146241" rtlCol="0">
                <a:spAutoFit/>
              </a:bodyPr>
              <a:lstStyle/>
              <a:p>
                <a:pPr algn="ctr" defTabSz="932239">
                  <a:lnSpc>
                    <a:spcPct val="90000"/>
                  </a:lnSpc>
                  <a:spcAft>
                    <a:spcPts val="600"/>
                  </a:spcAft>
                  <a:defRPr/>
                </a:pPr>
                <a:r>
                  <a:rPr lang="en-US" sz="2400">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133899" y="3284824"/>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42005" y="1227912"/>
            <a:ext cx="2728306" cy="5185730"/>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82802" tIns="146241" rIns="182802" bIns="146241" rtlCol="0">
              <a:spAutoFit/>
            </a:bodyPr>
            <a:lstStyle/>
            <a:p>
              <a:pPr algn="ctr" defTabSz="932239">
                <a:lnSpc>
                  <a:spcPct val="90000"/>
                </a:lnSpc>
                <a:spcAft>
                  <a:spcPts val="600"/>
                </a:spcAft>
                <a:defRPr/>
              </a:pPr>
              <a:r>
                <a:rPr lang="en-US" sz="240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1479412" y="5113725"/>
              <a:ext cx="2509989" cy="1175541"/>
            </a:xfrm>
            <a:prstGeom prst="rect">
              <a:avLst/>
            </a:prstGeom>
            <a:noFill/>
          </p:spPr>
          <p:txBody>
            <a:bodyPr wrap="square" lIns="182802" tIns="146241" rIns="182802" bIns="146241" rtlCol="0">
              <a:spAutoFit/>
            </a:bodyPr>
            <a:lstStyle/>
            <a:p>
              <a:pPr algn="ctr" defTabSz="932239">
                <a:lnSpc>
                  <a:spcPct val="90000"/>
                </a:lnSpc>
                <a:spcAft>
                  <a:spcPts val="600"/>
                </a:spcAft>
                <a:defRPr/>
              </a:pPr>
              <a:r>
                <a:rPr lang="en-US" sz="1598">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607700" y="1218582"/>
            <a:ext cx="3317697" cy="4970830"/>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82802" tIns="146241" rIns="182802" bIns="146241" rtlCol="0">
                <a:spAutoFit/>
              </a:bodyPr>
              <a:lstStyle/>
              <a:p>
                <a:pPr algn="ctr" defTabSz="932239">
                  <a:lnSpc>
                    <a:spcPct val="90000"/>
                  </a:lnSpc>
                  <a:spcAft>
                    <a:spcPts val="600"/>
                  </a:spcAft>
                  <a:defRPr/>
                </a:pPr>
                <a:r>
                  <a:rPr lang="en-US" sz="2400">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954070"/>
              </a:xfrm>
              <a:prstGeom prst="rect">
                <a:avLst/>
              </a:prstGeom>
              <a:noFill/>
            </p:spPr>
            <p:txBody>
              <a:bodyPr wrap="square" lIns="182802" tIns="146241" rIns="182802" bIns="146241" rtlCol="0">
                <a:spAutoFit/>
              </a:bodyPr>
              <a:lstStyle/>
              <a:p>
                <a:pPr algn="ctr" defTabSz="932239">
                  <a:lnSpc>
                    <a:spcPct val="90000"/>
                  </a:lnSpc>
                  <a:spcAft>
                    <a:spcPts val="600"/>
                  </a:spcAft>
                  <a:defRPr/>
                </a:pPr>
                <a:r>
                  <a:rPr lang="en-US" sz="1598">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19" name="Title 1">
            <a:extLst>
              <a:ext uri="{FF2B5EF4-FFF2-40B4-BE49-F238E27FC236}">
                <a16:creationId xmlns:a16="http://schemas.microsoft.com/office/drawing/2014/main" id="{4F29E085-1251-43C2-866B-511309FE13CA}"/>
              </a:ext>
            </a:extLst>
          </p:cNvPr>
          <p:cNvSpPr txBox="1">
            <a:spLocks/>
          </p:cNvSpPr>
          <p:nvPr/>
        </p:nvSpPr>
        <p:spPr>
          <a:xfrm>
            <a:off x="794470" y="1207657"/>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Language Support</a:t>
            </a:r>
          </a:p>
        </p:txBody>
      </p:sp>
      <p:graphicFrame>
        <p:nvGraphicFramePr>
          <p:cNvPr id="20" name="Content Placeholder 3">
            <a:extLst>
              <a:ext uri="{FF2B5EF4-FFF2-40B4-BE49-F238E27FC236}">
                <a16:creationId xmlns:a16="http://schemas.microsoft.com/office/drawing/2014/main" id="{3F51CE0D-6B77-41B2-8955-BE3DC7755988}"/>
              </a:ext>
            </a:extLst>
          </p:cNvPr>
          <p:cNvGraphicFramePr>
            <a:graphicFrameLocks/>
          </p:cNvGraphicFramePr>
          <p:nvPr>
            <p:extLst>
              <p:ext uri="{D42A27DB-BD31-4B8C-83A1-F6EECF244321}">
                <p14:modId xmlns:p14="http://schemas.microsoft.com/office/powerpoint/2010/main" val="545602819"/>
              </p:ext>
            </p:extLst>
          </p:nvPr>
        </p:nvGraphicFramePr>
        <p:xfrm>
          <a:off x="1720816" y="2438082"/>
          <a:ext cx="8994843" cy="2118360"/>
        </p:xfrm>
        <a:graphic>
          <a:graphicData uri="http://schemas.openxmlformats.org/drawingml/2006/table">
            <a:tbl>
              <a:tblPr firstRow="1" bandRow="1">
                <a:tableStyleId>{5C22544A-7EE6-4342-B048-85BDC9FD1C3A}</a:tableStyleId>
              </a:tblPr>
              <a:tblGrid>
                <a:gridCol w="2998281">
                  <a:extLst>
                    <a:ext uri="{9D8B030D-6E8A-4147-A177-3AD203B41FA5}">
                      <a16:colId xmlns:a16="http://schemas.microsoft.com/office/drawing/2014/main" val="1823621728"/>
                    </a:ext>
                  </a:extLst>
                </a:gridCol>
                <a:gridCol w="2998281">
                  <a:extLst>
                    <a:ext uri="{9D8B030D-6E8A-4147-A177-3AD203B41FA5}">
                      <a16:colId xmlns:a16="http://schemas.microsoft.com/office/drawing/2014/main" val="3070132553"/>
                    </a:ext>
                  </a:extLst>
                </a:gridCol>
                <a:gridCol w="2998281">
                  <a:extLst>
                    <a:ext uri="{9D8B030D-6E8A-4147-A177-3AD203B41FA5}">
                      <a16:colId xmlns:a16="http://schemas.microsoft.com/office/drawing/2014/main" val="2249039363"/>
                    </a:ext>
                  </a:extLst>
                </a:gridCol>
              </a:tblGrid>
              <a:tr h="0">
                <a:tc>
                  <a:txBody>
                    <a:bodyPr/>
                    <a:lstStyle/>
                    <a:p>
                      <a:pPr algn="ctr"/>
                      <a:r>
                        <a:rPr lang="en-US"/>
                        <a:t>Languages</a:t>
                      </a:r>
                    </a:p>
                  </a:txBody>
                  <a:tcPr/>
                </a:tc>
                <a:tc>
                  <a:txBody>
                    <a:bodyPr/>
                    <a:lstStyle/>
                    <a:p>
                      <a:pPr algn="ctr"/>
                      <a:r>
                        <a:rPr lang="en-US"/>
                        <a:t>Status</a:t>
                      </a:r>
                    </a:p>
                  </a:txBody>
                  <a:tcPr/>
                </a:tc>
                <a:tc>
                  <a:txBody>
                    <a:bodyPr/>
                    <a:lstStyle/>
                    <a:p>
                      <a:pPr algn="ctr"/>
                      <a:r>
                        <a:rPr lang="en-US"/>
                        <a:t>Notes</a:t>
                      </a:r>
                    </a:p>
                  </a:txBody>
                  <a:tcPr/>
                </a:tc>
                <a:extLst>
                  <a:ext uri="{0D108BD9-81ED-4DB2-BD59-A6C34878D82A}">
                    <a16:rowId xmlns:a16="http://schemas.microsoft.com/office/drawing/2014/main" val="2818980274"/>
                  </a:ext>
                </a:extLst>
              </a:tr>
              <a:tr h="370840">
                <a:tc>
                  <a:txBody>
                    <a:bodyPr/>
                    <a:lstStyle/>
                    <a:p>
                      <a:pPr algn="ctr"/>
                      <a:r>
                        <a:rPr lang="en-US"/>
                        <a:t>C#</a:t>
                      </a:r>
                    </a:p>
                  </a:txBody>
                  <a:tcPr/>
                </a:tc>
                <a:tc>
                  <a:txBody>
                    <a:bodyPr/>
                    <a:lstStyle/>
                    <a:p>
                      <a:pPr algn="ctr"/>
                      <a:r>
                        <a:rPr lang="en-US"/>
                        <a:t>GA</a:t>
                      </a:r>
                    </a:p>
                  </a:txBody>
                  <a:tcPr/>
                </a:tc>
                <a:tc>
                  <a:txBody>
                    <a:bodyPr/>
                    <a:lstStyle/>
                    <a:p>
                      <a:pPr algn="ctr"/>
                      <a:r>
                        <a:rPr lang="en-US"/>
                        <a:t>C# Script and Class Libraries</a:t>
                      </a:r>
                    </a:p>
                  </a:txBody>
                  <a:tcPr/>
                </a:tc>
                <a:extLst>
                  <a:ext uri="{0D108BD9-81ED-4DB2-BD59-A6C34878D82A}">
                    <a16:rowId xmlns:a16="http://schemas.microsoft.com/office/drawing/2014/main" val="2991241810"/>
                  </a:ext>
                </a:extLst>
              </a:tr>
              <a:tr h="370840">
                <a:tc>
                  <a:txBody>
                    <a:bodyPr/>
                    <a:lstStyle/>
                    <a:p>
                      <a:pPr algn="ctr"/>
                      <a:r>
                        <a:rPr lang="en-US"/>
                        <a:t>JavaScript</a:t>
                      </a:r>
                    </a:p>
                  </a:txBody>
                  <a:tcPr/>
                </a:tc>
                <a:tc>
                  <a:txBody>
                    <a:bodyPr/>
                    <a:lstStyle/>
                    <a:p>
                      <a:pPr algn="ctr"/>
                      <a:r>
                        <a:rPr lang="en-US"/>
                        <a:t>GA</a:t>
                      </a:r>
                    </a:p>
                  </a:txBody>
                  <a:tcPr/>
                </a:tc>
                <a:tc>
                  <a:txBody>
                    <a:bodyPr/>
                    <a:lstStyle/>
                    <a:p>
                      <a:pPr algn="ctr"/>
                      <a:r>
                        <a:rPr lang="en-US"/>
                        <a:t>Node, 6.5.0 and 8.4.0</a:t>
                      </a:r>
                    </a:p>
                  </a:txBody>
                  <a:tcPr/>
                </a:tc>
                <a:extLst>
                  <a:ext uri="{0D108BD9-81ED-4DB2-BD59-A6C34878D82A}">
                    <a16:rowId xmlns:a16="http://schemas.microsoft.com/office/drawing/2014/main" val="2097992945"/>
                  </a:ext>
                </a:extLst>
              </a:tr>
              <a:tr h="370840">
                <a:tc>
                  <a:txBody>
                    <a:bodyPr/>
                    <a:lstStyle/>
                    <a:p>
                      <a:pPr algn="ctr"/>
                      <a:r>
                        <a:rPr lang="en-US"/>
                        <a:t>F#</a:t>
                      </a:r>
                    </a:p>
                  </a:txBody>
                  <a:tcPr/>
                </a:tc>
                <a:tc>
                  <a:txBody>
                    <a:bodyPr/>
                    <a:lstStyle/>
                    <a:p>
                      <a:pPr algn="ctr"/>
                      <a:r>
                        <a:rPr lang="en-US"/>
                        <a:t>GA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F# Script and Class Libraries</a:t>
                      </a:r>
                    </a:p>
                  </a:txBody>
                  <a:tcPr/>
                </a:tc>
                <a:extLst>
                  <a:ext uri="{0D108BD9-81ED-4DB2-BD59-A6C34878D82A}">
                    <a16:rowId xmlns:a16="http://schemas.microsoft.com/office/drawing/2014/main" val="2581363772"/>
                  </a:ext>
                </a:extLst>
              </a:tr>
              <a:tr h="370840">
                <a:tc>
                  <a:txBody>
                    <a:bodyPr/>
                    <a:lstStyle/>
                    <a:p>
                      <a:pPr algn="ctr"/>
                      <a:r>
                        <a:rPr lang="en-US"/>
                        <a:t>Java</a:t>
                      </a:r>
                    </a:p>
                  </a:txBody>
                  <a:tcPr/>
                </a:tc>
                <a:tc>
                  <a:txBody>
                    <a:bodyPr/>
                    <a:lstStyle/>
                    <a:p>
                      <a:pPr algn="ctr"/>
                      <a:r>
                        <a:rPr lang="en-US"/>
                        <a:t>Preview</a:t>
                      </a:r>
                    </a:p>
                  </a:txBody>
                  <a:tcPr/>
                </a:tc>
                <a:tc>
                  <a:txBody>
                    <a:bodyPr/>
                    <a:lstStyle/>
                    <a:p>
                      <a:pPr algn="ctr"/>
                      <a:r>
                        <a:rPr lang="en-US"/>
                        <a:t>Maven, Jenkins, Eclipse, VS Code Supported</a:t>
                      </a:r>
                    </a:p>
                  </a:txBody>
                  <a:tcPr/>
                </a:tc>
                <a:extLst>
                  <a:ext uri="{0D108BD9-81ED-4DB2-BD59-A6C34878D82A}">
                    <a16:rowId xmlns:a16="http://schemas.microsoft.com/office/drawing/2014/main" val="1986899846"/>
                  </a:ext>
                </a:extLst>
              </a:tr>
            </a:tbl>
          </a:graphicData>
        </a:graphic>
      </p:graphicFrame>
      <p:sp>
        <p:nvSpPr>
          <p:cNvPr id="21" name="TextBox 20">
            <a:extLst>
              <a:ext uri="{FF2B5EF4-FFF2-40B4-BE49-F238E27FC236}">
                <a16:creationId xmlns:a16="http://schemas.microsoft.com/office/drawing/2014/main" id="{D3121567-D9E9-41CB-8347-C5884198187A}"/>
              </a:ext>
            </a:extLst>
          </p:cNvPr>
          <p:cNvSpPr txBox="1"/>
          <p:nvPr/>
        </p:nvSpPr>
        <p:spPr>
          <a:xfrm>
            <a:off x="1554848" y="5326042"/>
            <a:ext cx="8994843" cy="646331"/>
          </a:xfrm>
          <a:prstGeom prst="rect">
            <a:avLst/>
          </a:prstGeom>
          <a:noFill/>
        </p:spPr>
        <p:txBody>
          <a:bodyPr wrap="square" rtlCol="0">
            <a:spAutoFit/>
          </a:bodyPr>
          <a:lstStyle/>
          <a:p>
            <a:pPr algn="ctr" fontAlgn="t"/>
            <a:r>
              <a:rPr lang="en-US"/>
              <a:t>Additional Experimental Languages:	Python, Bash, </a:t>
            </a:r>
            <a:r>
              <a:rPr lang="en-US" err="1"/>
              <a:t>Powershell</a:t>
            </a:r>
            <a:r>
              <a:rPr lang="en-US"/>
              <a:t>, Batch, PHP, TypeScript</a:t>
            </a:r>
          </a:p>
          <a:p>
            <a:endParaRPr lang="en-US"/>
          </a:p>
        </p:txBody>
      </p:sp>
    </p:spTree>
    <p:extLst>
      <p:ext uri="{BB962C8B-B14F-4D97-AF65-F5344CB8AC3E}">
        <p14:creationId xmlns:p14="http://schemas.microsoft.com/office/powerpoint/2010/main" val="4254318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52467"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NZ" sz="4799">
                <a:gradFill>
                  <a:gsLst>
                    <a:gs pos="2917">
                      <a:srgbClr val="FFFFFF"/>
                    </a:gs>
                    <a:gs pos="30000">
                      <a:srgbClr val="FFFFFF"/>
                    </a:gs>
                  </a:gsLst>
                  <a:lin ang="5400000" scaled="0"/>
                </a:gradFill>
                <a:latin typeface="Segoe UI Light"/>
              </a:rPr>
              <a:t>Functions triggers and bindings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0E089583-FEC4-404A-9FD6-46C721E30CB0}"/>
              </a:ext>
            </a:extLst>
          </p:cNvPr>
          <p:cNvPicPr>
            <a:picLocks noChangeAspect="1"/>
          </p:cNvPicPr>
          <p:nvPr/>
        </p:nvPicPr>
        <p:blipFill>
          <a:blip r:embed="rId3"/>
          <a:stretch>
            <a:fillRect/>
          </a:stretch>
        </p:blipFill>
        <p:spPr>
          <a:xfrm>
            <a:off x="4152683" y="496"/>
            <a:ext cx="8283792" cy="6994525"/>
          </a:xfrm>
          <a:prstGeom prst="rect">
            <a:avLst/>
          </a:prstGeom>
        </p:spPr>
      </p:pic>
    </p:spTree>
    <p:extLst>
      <p:ext uri="{BB962C8B-B14F-4D97-AF65-F5344CB8AC3E}">
        <p14:creationId xmlns:p14="http://schemas.microsoft.com/office/powerpoint/2010/main" val="65933266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5142AFB4-A490-476C-A6A1-62E667BCB872}"/>
              </a:ext>
            </a:extLst>
          </p:cNvPr>
          <p:cNvSpPr txBox="1">
            <a:spLocks/>
          </p:cNvSpPr>
          <p:nvPr/>
        </p:nvSpPr>
        <p:spPr>
          <a:xfrm>
            <a:off x="838200" y="365125"/>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Development tools</a:t>
            </a:r>
          </a:p>
        </p:txBody>
      </p:sp>
      <p:sp>
        <p:nvSpPr>
          <p:cNvPr id="4" name="Content Placeholder 2">
            <a:extLst>
              <a:ext uri="{FF2B5EF4-FFF2-40B4-BE49-F238E27FC236}">
                <a16:creationId xmlns:a16="http://schemas.microsoft.com/office/drawing/2014/main" id="{17B89B68-8BE7-4EF3-9236-A6683C6E7497}"/>
              </a:ext>
            </a:extLst>
          </p:cNvPr>
          <p:cNvSpPr txBox="1">
            <a:spLocks/>
          </p:cNvSpPr>
          <p:nvPr/>
        </p:nvSpPr>
        <p:spPr>
          <a:xfrm>
            <a:off x="2754938" y="1849703"/>
            <a:ext cx="6513779" cy="3059505"/>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Monitoring: </a:t>
            </a:r>
            <a:r>
              <a:rPr lang="en-US" b="1"/>
              <a:t>App Insights</a:t>
            </a:r>
          </a:p>
          <a:p>
            <a:r>
              <a:rPr lang="en-US"/>
              <a:t>Local debugging: </a:t>
            </a:r>
            <a:r>
              <a:rPr lang="en-US" b="1"/>
              <a:t>VS, VS Code</a:t>
            </a:r>
          </a:p>
          <a:p>
            <a:r>
              <a:rPr lang="en-US"/>
              <a:t>Run locally: </a:t>
            </a:r>
            <a:r>
              <a:rPr lang="en-US" b="1"/>
              <a:t>X-Plat CLI</a:t>
            </a:r>
          </a:p>
          <a:p>
            <a:r>
              <a:rPr lang="en-US"/>
              <a:t>Publish: </a:t>
            </a:r>
            <a:r>
              <a:rPr lang="en-US" b="1"/>
              <a:t>VSTS, Maven </a:t>
            </a:r>
          </a:p>
          <a:p>
            <a:r>
              <a:rPr lang="en-US"/>
              <a:t>CD: </a:t>
            </a:r>
            <a:r>
              <a:rPr lang="en-US" b="1"/>
              <a:t>GitHub, BitBucket, Jenkins…</a:t>
            </a:r>
          </a:p>
        </p:txBody>
      </p:sp>
      <p:grpSp>
        <p:nvGrpSpPr>
          <p:cNvPr id="5" name="Group 4">
            <a:extLst>
              <a:ext uri="{FF2B5EF4-FFF2-40B4-BE49-F238E27FC236}">
                <a16:creationId xmlns:a16="http://schemas.microsoft.com/office/drawing/2014/main" id="{DFAF13E2-1BAA-44B0-8477-035A5B15A247}"/>
              </a:ext>
            </a:extLst>
          </p:cNvPr>
          <p:cNvGrpSpPr/>
          <p:nvPr/>
        </p:nvGrpSpPr>
        <p:grpSpPr>
          <a:xfrm>
            <a:off x="9202153" y="2062683"/>
            <a:ext cx="2722928" cy="2482831"/>
            <a:chOff x="6934972" y="2114411"/>
            <a:chExt cx="3578078" cy="2154805"/>
          </a:xfrm>
        </p:grpSpPr>
        <p:sp>
          <p:nvSpPr>
            <p:cNvPr id="6" name="TextBox 5">
              <a:extLst>
                <a:ext uri="{FF2B5EF4-FFF2-40B4-BE49-F238E27FC236}">
                  <a16:creationId xmlns:a16="http://schemas.microsoft.com/office/drawing/2014/main" id="{DB7F9072-FB4F-42C6-A274-B3DC78D85965}"/>
                </a:ext>
              </a:extLst>
            </p:cNvPr>
            <p:cNvSpPr txBox="1"/>
            <p:nvPr/>
          </p:nvSpPr>
          <p:spPr>
            <a:xfrm>
              <a:off x="8101709" y="2895237"/>
              <a:ext cx="2411341" cy="407013"/>
            </a:xfrm>
            <a:prstGeom prst="rect">
              <a:avLst/>
            </a:prstGeom>
            <a:solidFill>
              <a:schemeClr val="accent2"/>
            </a:solidFill>
            <a:ln>
              <a:solidFill>
                <a:schemeClr val="accent2">
                  <a:lumMod val="50000"/>
                </a:schemeClr>
              </a:solidFill>
            </a:ln>
          </p:spPr>
          <p:txBody>
            <a:bodyPr wrap="square" rtlCol="0">
              <a:spAutoFit/>
            </a:bodyPr>
            <a:lstStyle/>
            <a:p>
              <a:pPr algn="ctr"/>
              <a:r>
                <a:rPr lang="en-US" sz="2400">
                  <a:solidFill>
                    <a:schemeClr val="bg1"/>
                  </a:solidFill>
                </a:rPr>
                <a:t>Outer loop</a:t>
              </a:r>
            </a:p>
          </p:txBody>
        </p:sp>
        <p:cxnSp>
          <p:nvCxnSpPr>
            <p:cNvPr id="7" name="Connector: Curved 6">
              <a:extLst>
                <a:ext uri="{FF2B5EF4-FFF2-40B4-BE49-F238E27FC236}">
                  <a16:creationId xmlns:a16="http://schemas.microsoft.com/office/drawing/2014/main" id="{420BDEF9-D98B-43D0-8369-A79CAF60CD77}"/>
                </a:ext>
              </a:extLst>
            </p:cNvPr>
            <p:cNvCxnSpPr>
              <a:cxnSpLocks/>
              <a:stCxn id="6" idx="0"/>
            </p:cNvCxnSpPr>
            <p:nvPr/>
          </p:nvCxnSpPr>
          <p:spPr>
            <a:xfrm rot="16200000" flipV="1">
              <a:off x="7730763" y="1318620"/>
              <a:ext cx="780826" cy="2372408"/>
            </a:xfrm>
            <a:prstGeom prst="curvedConnector2">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B03829A3-70DA-4955-B87C-54176AEA0CD2}"/>
                </a:ext>
              </a:extLst>
            </p:cNvPr>
            <p:cNvCxnSpPr>
              <a:cxnSpLocks/>
              <a:stCxn id="6" idx="2"/>
            </p:cNvCxnSpPr>
            <p:nvPr/>
          </p:nvCxnSpPr>
          <p:spPr>
            <a:xfrm rot="5400000">
              <a:off x="7681428" y="2643263"/>
              <a:ext cx="966966" cy="2284940"/>
            </a:xfrm>
            <a:prstGeom prst="curvedConnector2">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2B9D98E-1535-47AB-A6F4-E189F532FCEB}"/>
              </a:ext>
            </a:extLst>
          </p:cNvPr>
          <p:cNvGrpSpPr/>
          <p:nvPr/>
        </p:nvGrpSpPr>
        <p:grpSpPr>
          <a:xfrm>
            <a:off x="173990" y="2512529"/>
            <a:ext cx="2257045" cy="1594437"/>
            <a:chOff x="455687" y="2506749"/>
            <a:chExt cx="2257365" cy="2379969"/>
          </a:xfrm>
          <a:solidFill>
            <a:schemeClr val="tx1"/>
          </a:solidFill>
        </p:grpSpPr>
        <p:sp>
          <p:nvSpPr>
            <p:cNvPr id="11" name="Left Brace 10">
              <a:extLst>
                <a:ext uri="{FF2B5EF4-FFF2-40B4-BE49-F238E27FC236}">
                  <a16:creationId xmlns:a16="http://schemas.microsoft.com/office/drawing/2014/main" id="{E048B8FC-8626-480F-A040-562A05717CCC}"/>
                </a:ext>
              </a:extLst>
            </p:cNvPr>
            <p:cNvSpPr/>
            <p:nvPr/>
          </p:nvSpPr>
          <p:spPr>
            <a:xfrm>
              <a:off x="2297927" y="2506749"/>
              <a:ext cx="415125" cy="2379969"/>
            </a:xfrm>
            <a:prstGeom prst="leftBrace">
              <a:avLst>
                <a:gd name="adj1" fmla="val 68955"/>
                <a:gd name="adj2" fmla="val 45570"/>
              </a:avLst>
            </a:prstGeom>
            <a:solidFill>
              <a:schemeClr val="bg2"/>
            </a:solidFill>
            <a:ln w="38100">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8F18C7F-824F-43C8-9195-87FFD4F31E60}"/>
                </a:ext>
              </a:extLst>
            </p:cNvPr>
            <p:cNvSpPr txBox="1"/>
            <p:nvPr/>
          </p:nvSpPr>
          <p:spPr>
            <a:xfrm>
              <a:off x="455687" y="2926311"/>
              <a:ext cx="1749287" cy="700021"/>
            </a:xfrm>
            <a:prstGeom prst="rect">
              <a:avLst/>
            </a:prstGeom>
            <a:solidFill>
              <a:schemeClr val="accent5">
                <a:lumMod val="60000"/>
                <a:lumOff val="40000"/>
              </a:schemeClr>
            </a:solidFill>
            <a:ln>
              <a:solidFill>
                <a:schemeClr val="accent5">
                  <a:lumMod val="60000"/>
                  <a:lumOff val="40000"/>
                </a:schemeClr>
              </a:solidFill>
            </a:ln>
          </p:spPr>
          <p:txBody>
            <a:bodyPr wrap="square" rtlCol="0">
              <a:spAutoFit/>
            </a:bodyPr>
            <a:lstStyle/>
            <a:p>
              <a:pPr algn="ctr"/>
              <a:r>
                <a:rPr lang="en-US" sz="2400">
                  <a:solidFill>
                    <a:schemeClr val="bg1"/>
                  </a:solidFill>
                </a:rPr>
                <a:t>Inner loop</a:t>
              </a:r>
            </a:p>
          </p:txBody>
        </p:sp>
      </p:grpSp>
    </p:spTree>
    <p:extLst>
      <p:ext uri="{BB962C8B-B14F-4D97-AF65-F5344CB8AC3E}">
        <p14:creationId xmlns:p14="http://schemas.microsoft.com/office/powerpoint/2010/main" val="3424959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881094" y="3227868"/>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err="1">
              <a:solidFill>
                <a:schemeClr val="tx1"/>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03D4C46E-8F73-405C-9313-2FD0C6C203E6}"/>
              </a:ext>
            </a:extLst>
          </p:cNvPr>
          <p:cNvSpPr txBox="1">
            <a:spLocks/>
          </p:cNvSpPr>
          <p:nvPr/>
        </p:nvSpPr>
        <p:spPr>
          <a:xfrm>
            <a:off x="838200" y="365125"/>
            <a:ext cx="10515600" cy="13255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Azure Functions Tooling Options</a:t>
            </a:r>
          </a:p>
        </p:txBody>
      </p:sp>
      <p:sp>
        <p:nvSpPr>
          <p:cNvPr id="4" name="Content Placeholder 2">
            <a:extLst>
              <a:ext uri="{FF2B5EF4-FFF2-40B4-BE49-F238E27FC236}">
                <a16:creationId xmlns:a16="http://schemas.microsoft.com/office/drawing/2014/main" id="{ECBD4BD6-7B46-4250-A026-079B377D38E3}"/>
              </a:ext>
            </a:extLst>
          </p:cNvPr>
          <p:cNvSpPr txBox="1">
            <a:spLocks/>
          </p:cNvSpPr>
          <p:nvPr/>
        </p:nvSpPr>
        <p:spPr>
          <a:xfrm>
            <a:off x="897194" y="1690688"/>
            <a:ext cx="10515600" cy="43513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Portal (with Kudu)</a:t>
            </a:r>
          </a:p>
          <a:p>
            <a:endParaRPr lang="en-US"/>
          </a:p>
          <a:p>
            <a:r>
              <a:rPr lang="en-US"/>
              <a:t>Visual Studio</a:t>
            </a:r>
          </a:p>
          <a:p>
            <a:endParaRPr lang="en-US"/>
          </a:p>
          <a:p>
            <a:r>
              <a:rPr lang="en-US"/>
              <a:t>VS Code</a:t>
            </a:r>
          </a:p>
          <a:p>
            <a:endParaRPr lang="en-US"/>
          </a:p>
          <a:p>
            <a:r>
              <a:rPr lang="en-US"/>
              <a:t>CLI</a:t>
            </a:r>
          </a:p>
        </p:txBody>
      </p:sp>
      <p:pic>
        <p:nvPicPr>
          <p:cNvPr id="5" name="Picture 8" descr="Image result for visual studio logo">
            <a:extLst>
              <a:ext uri="{FF2B5EF4-FFF2-40B4-BE49-F238E27FC236}">
                <a16:creationId xmlns:a16="http://schemas.microsoft.com/office/drawing/2014/main" id="{CF57B0C0-DC29-45C2-925E-11EB9EB2DD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129" b="-3993"/>
          <a:stretch/>
        </p:blipFill>
        <p:spPr bwMode="auto">
          <a:xfrm>
            <a:off x="8478326" y="1848525"/>
            <a:ext cx="2381250" cy="23354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visual studio code logo">
            <a:extLst>
              <a:ext uri="{FF2B5EF4-FFF2-40B4-BE49-F238E27FC236}">
                <a16:creationId xmlns:a16="http://schemas.microsoft.com/office/drawing/2014/main" id="{D2953C2B-9BA0-411B-95E7-6C555EC5A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0706" y="3591964"/>
            <a:ext cx="3610588" cy="1805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Image result for project kudu logo">
            <a:extLst>
              <a:ext uri="{FF2B5EF4-FFF2-40B4-BE49-F238E27FC236}">
                <a16:creationId xmlns:a16="http://schemas.microsoft.com/office/drawing/2014/main" id="{7CC651B2-CD19-4373-9EEF-15FA4453F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156884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8C07757-4A8A-40D3-BDD9-23FAEA03D20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778" b="89778" l="4889" r="94667">
                        <a14:foregroundMark x1="24000" y1="26667" x2="24000" y2="26667"/>
                        <a14:foregroundMark x1="28000" y1="29778" x2="28000" y2="29778"/>
                        <a14:foregroundMark x1="40889" y1="39556" x2="40889" y2="39556"/>
                        <a14:foregroundMark x1="48889" y1="12889" x2="48889" y2="12889"/>
                        <a14:foregroundMark x1="41333" y1="12889" x2="41333" y2="12889"/>
                        <a14:foregroundMark x1="34667" y1="14667" x2="34667" y2="14667"/>
                        <a14:foregroundMark x1="34667" y1="14667" x2="34667" y2="14667"/>
                        <a14:foregroundMark x1="31556" y1="14667" x2="31556" y2="14667"/>
                        <a14:foregroundMark x1="31556" y1="14667" x2="31556" y2="14667"/>
                        <a14:foregroundMark x1="22667" y1="12889" x2="22667" y2="12889"/>
                        <a14:foregroundMark x1="15111" y1="12889" x2="15111" y2="12889"/>
                        <a14:foregroundMark x1="10222" y1="12889" x2="10222" y2="12889"/>
                        <a14:foregroundMark x1="9333" y1="16889" x2="9333" y2="16889"/>
                        <a14:foregroundMark x1="8889" y1="21333" x2="8889" y2="24000"/>
                        <a14:foregroundMark x1="9333" y1="27556" x2="9333" y2="29333"/>
                        <a14:foregroundMark x1="7111" y1="14222" x2="7556" y2="83556"/>
                        <a14:foregroundMark x1="7556" y1="83556" x2="30667" y2="89333"/>
                        <a14:foregroundMark x1="30667" y1="89333" x2="79111" y2="86222"/>
                        <a14:foregroundMark x1="79111" y1="86222" x2="94667" y2="69778"/>
                        <a14:foregroundMark x1="94667" y1="69778" x2="94667" y2="22222"/>
                        <a14:foregroundMark x1="94667" y1="22222" x2="51111" y2="12000"/>
                        <a14:foregroundMark x1="20889" y1="25333" x2="20889" y2="25333"/>
                        <a14:foregroundMark x1="22667" y1="32000" x2="22667" y2="32000"/>
                        <a14:foregroundMark x1="37333" y1="39111" x2="37333" y2="39111"/>
                        <a14:foregroundMark x1="77333" y1="84000" x2="77333" y2="84000"/>
                        <a14:foregroundMark x1="82667" y1="84000" x2="12444" y2="83111"/>
                        <a14:foregroundMark x1="12444" y1="83111" x2="12889" y2="82667"/>
                        <a14:foregroundMark x1="4889" y1="13333" x2="5333" y2="85333"/>
                        <a14:backgroundMark x1="45778" y1="6667" x2="45778" y2="6667"/>
                        <a14:backgroundMark x1="45778" y1="5778" x2="45778" y2="5778"/>
                      </a14:backgroundRemoval>
                    </a14:imgEffect>
                  </a14:imgLayer>
                </a14:imgProps>
              </a:ext>
            </a:extLst>
          </a:blip>
          <a:stretch>
            <a:fillRect/>
          </a:stretch>
        </p:blipFill>
        <p:spPr>
          <a:xfrm>
            <a:off x="8614978" y="4349750"/>
            <a:ext cx="2143125" cy="2143125"/>
          </a:xfrm>
          <a:prstGeom prst="rect">
            <a:avLst/>
          </a:prstGeom>
        </p:spPr>
      </p:pic>
    </p:spTree>
    <p:extLst>
      <p:ext uri="{BB962C8B-B14F-4D97-AF65-F5344CB8AC3E}">
        <p14:creationId xmlns:p14="http://schemas.microsoft.com/office/powerpoint/2010/main" val="1188800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85F7EAC4-9B74-43A3-AD07-F2A2E4038DB7}"/>
    </a:ext>
  </a:extLst>
</a:theme>
</file>

<file path=ppt/theme/theme2.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3.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FEAEBFDB-9622-466A-B462-EC3920D98476}"/>
    </a:ext>
  </a:extLst>
</a:theme>
</file>

<file path=ppt/theme/theme4.xml><?xml version="1.0" encoding="utf-8"?>
<a:theme xmlns:a="http://schemas.openxmlformats.org/drawingml/2006/main" name="1_5-50057_TechSummit_FY17_Dark">
  <a:themeElements>
    <a:clrScheme name="TechSummit_Dark">
      <a:dk1>
        <a:srgbClr val="161616"/>
      </a:dk1>
      <a:lt1>
        <a:srgbClr val="FFFFFF"/>
      </a:lt1>
      <a:dk2>
        <a:srgbClr val="505050"/>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3EE8E180-A068-4F2A-9562-2B44096A7344}"/>
    </a:ext>
  </a:extLst>
</a:theme>
</file>

<file path=ppt/theme/theme5.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AZR303.potx" id="{D79C6151-AB8B-42B0-B51E-B8831CDE0B4E}" vid="{EBF47BCF-8F42-4F91-A2CA-4CD9D7CDDFC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5E6BA67282A84592F51FBC3C7E45A7" ma:contentTypeVersion="9" ma:contentTypeDescription="Create a new document." ma:contentTypeScope="" ma:versionID="bbb5b5ac2b82bb2931860ae9b1834b6d">
  <xsd:schema xmlns:xsd="http://www.w3.org/2001/XMLSchema" xmlns:xs="http://www.w3.org/2001/XMLSchema" xmlns:p="http://schemas.microsoft.com/office/2006/metadata/properties" xmlns:ns2="fb36830f-dcb9-4175-9c60-7528ad38affb" xmlns:ns3="be090345-f9fd-4fb0-96c7-3975c9b8bda0" targetNamespace="http://schemas.microsoft.com/office/2006/metadata/properties" ma:root="true" ma:fieldsID="2b93af7effdb3ba16979bdf955974fc1" ns2:_="" ns3:_="">
    <xsd:import namespace="fb36830f-dcb9-4175-9c60-7528ad38affb"/>
    <xsd:import namespace="be090345-f9fd-4fb0-96c7-3975c9b8bda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6830f-dcb9-4175-9c60-7528ad38aff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e090345-f9fd-4fb0-96c7-3975c9b8bda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6EC5BB-552F-4032-94BB-51FF08ECE3D7}">
  <ds:schemaRefs>
    <ds:schemaRef ds:uri="be090345-f9fd-4fb0-96c7-3975c9b8bda0"/>
    <ds:schemaRef ds:uri="fb36830f-dcb9-4175-9c60-7528ad38af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46</Slides>
  <Notes>46</Notes>
  <HiddenSlides>0</HiddenSlides>
  <ScaleCrop>false</ScaleCrop>
  <HeadingPairs>
    <vt:vector size="4" baseType="variant">
      <vt:variant>
        <vt:lpstr>Theme</vt:lpstr>
      </vt:variant>
      <vt:variant>
        <vt:i4>7</vt:i4>
      </vt:variant>
      <vt:variant>
        <vt:lpstr>Slide Titles</vt:lpstr>
      </vt:variant>
      <vt:variant>
        <vt:i4>46</vt:i4>
      </vt:variant>
    </vt:vector>
  </HeadingPairs>
  <TitlesOfParts>
    <vt:vector size="53" baseType="lpstr">
      <vt:lpstr>CIty-Specific Walk-in slides</vt:lpstr>
      <vt:lpstr>5-50155_Microsoft_Tech_Summit_Light_Template</vt:lpstr>
      <vt:lpstr>5-50155_Microsoft_Tech_Summit_Dark_Template</vt:lpstr>
      <vt:lpstr>1_5-50057_TechSummit_FY17_Dark</vt:lpstr>
      <vt:lpstr>WHITE TEMPLATE</vt:lpstr>
      <vt:lpstr>Office Theme</vt:lpstr>
      <vt:lpstr>5-50091_TR24_BO_CT_Template</vt:lpstr>
      <vt:lpstr>Azure Functions Deep Dive</vt:lpstr>
      <vt:lpstr>Agenda</vt:lpstr>
      <vt:lpstr>Build apps faster with PaaS and Serverless</vt:lpstr>
      <vt:lpstr>Serverless application platform components</vt:lpstr>
      <vt:lpstr>Azure Functions</vt:lpstr>
      <vt:lpstr>PowerPoint Presentation</vt:lpstr>
      <vt:lpstr>PowerPoint Presentation</vt:lpstr>
      <vt:lpstr>PowerPoint Presentation</vt:lpstr>
      <vt:lpstr>PowerPoint Presentation</vt:lpstr>
      <vt:lpstr>PowerPoint Presentation</vt:lpstr>
      <vt:lpstr>Monitoring</vt:lpstr>
      <vt:lpstr>Demo </vt:lpstr>
      <vt:lpstr>Runtimes and Languages – V1 Runtime (GA)</vt:lpstr>
      <vt:lpstr>Runtimes and Languages – V2 Runtime (Preview)</vt:lpstr>
      <vt:lpstr>Azure Functions “Behind the scenes”</vt:lpstr>
      <vt:lpstr>Functions “Behind the scenes”</vt:lpstr>
      <vt:lpstr>Scalability Considerations</vt:lpstr>
      <vt:lpstr>Cold Start</vt:lpstr>
      <vt:lpstr>Best Practices</vt:lpstr>
      <vt:lpstr>Durable Functions</vt:lpstr>
      <vt:lpstr>Durable Functions</vt:lpstr>
      <vt:lpstr>Key Concepts</vt:lpstr>
      <vt:lpstr>Activity Function</vt:lpstr>
      <vt:lpstr>Orchestrator Function</vt:lpstr>
      <vt:lpstr>Event Sourcing</vt:lpstr>
      <vt:lpstr>PowerPoint Presentation</vt:lpstr>
      <vt:lpstr>Pattern #1: Function Chaining</vt:lpstr>
      <vt:lpstr>Pattern #2: Fan-Out/Fan-In</vt:lpstr>
      <vt:lpstr>PowerPoint Presentation</vt:lpstr>
      <vt:lpstr>Demo </vt:lpstr>
      <vt:lpstr>Pattern #3: Human Interaction w/Timeout</vt:lpstr>
      <vt:lpstr>PowerPoint Presentation</vt:lpstr>
      <vt:lpstr>Language Support</vt:lpstr>
      <vt:lpstr>Important details/limitations </vt:lpstr>
      <vt:lpstr>Roadmap And Customer Success</vt:lpstr>
      <vt:lpstr>Serverless growth</vt:lpstr>
      <vt:lpstr>Functions Roadmap</vt:lpstr>
      <vt:lpstr>Top Customers List</vt:lpstr>
      <vt:lpstr>Customer Reference Architectures</vt:lpstr>
      <vt:lpstr>Tools to Learn More</vt:lpstr>
      <vt:lpstr>Azure Functions is an Open Source project </vt:lpstr>
      <vt:lpstr>Q &amp; A</vt:lpstr>
      <vt:lpstr>PowerPoint Presentation</vt:lpstr>
      <vt:lpstr>Appendix: Building Serverless APIs with Functions</vt:lpstr>
      <vt:lpstr>Deployment and management isolation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Deep Dive</dc:title>
  <cp:revision>1</cp:revision>
  <dcterms:modified xsi:type="dcterms:W3CDTF">2018-04-16T10:19:00Z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0x010100635E6BA67282A84592F51FBC3C7E45A7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edlaure@microsoft.com</vt:lpwstr>
  </property>
  <property fmtid="{D5CDD505-2E9C-101B-9397-08002B2CF9AE}" pid="14" name="MSIP_Label_f42aa342-8706-4288-bd11-ebb85995028c_SetDate">
    <vt:lpwstr>2017-11-01T17:42:19.8109351Z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